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15" r:id="rId54"/>
    <p:sldId id="316" r:id="rId55"/>
    <p:sldId id="318"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4" autoAdjust="0"/>
    <p:restoredTop sz="72358" autoAdjust="0"/>
  </p:normalViewPr>
  <p:slideViewPr>
    <p:cSldViewPr snapToGrid="0">
      <p:cViewPr varScale="1">
        <p:scale>
          <a:sx n="68" d="100"/>
          <a:sy n="68" d="100"/>
        </p:scale>
        <p:origin x="1160" y="21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esProps" Target="pres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2016-03-01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2016-03-01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if you are copying and pasting large amounts of text content into a double-quoted string it will be important to check that every time.</a:t>
            </a:r>
          </a:p>
          <a:p>
            <a:endParaRPr lang="en-US" baseline="0" dirty="0" smtClean="0"/>
          </a:p>
          <a:p>
            <a:r>
              <a:rPr lang="en-US" dirty="0" smtClean="0"/>
              <a:t>This sounds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an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  </a:t>
            </a:r>
          </a:p>
          <a:p>
            <a:endParaRPr lang="en-US" dirty="0" smtClean="0"/>
          </a:p>
          <a:p>
            <a:r>
              <a:rPr lang="en-US" dirty="0" smtClean="0"/>
              <a:t>Reviewing the documentation, it seems as though it shares some similarities to the</a:t>
            </a:r>
            <a:r>
              <a:rPr lang="en-US" baseline="0" dirty="0" smtClean="0"/>
              <a:t> </a:t>
            </a:r>
            <a:r>
              <a:rPr lang="en-US" dirty="0" err="1" smtClean="0"/>
              <a:t>cookbook_file</a:t>
            </a:r>
            <a:r>
              <a:rPr lang="en-US" baseline="0" dirty="0" smtClean="0"/>
              <a:t> resource</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template can be placed in a particular directory within the cookbook and it will be delivered to a specified file path on the system.</a:t>
            </a:r>
          </a:p>
          <a:p>
            <a:endParaRPr lang="en-US" dirty="0" smtClean="0"/>
          </a:p>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understand when to use a template resource,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create a template file, use ERB tags to display node data in a template, define a template resource.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442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help to review the command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17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t>
            </a:r>
            <a:r>
              <a:rPr lang="en-US" dirty="0" err="1" smtClean="0"/>
              <a:t>iis</a:t>
            </a:r>
            <a:r>
              <a:rPr lang="en-US" dirty="0" smtClean="0"/>
              <a:t>-demo cookbook found in the cookbooks\</a:t>
            </a:r>
            <a:r>
              <a:rPr lang="en-US" dirty="0" err="1" smtClean="0"/>
              <a:t>iis</a:t>
            </a:r>
            <a:r>
              <a:rPr lang="en-US" dirty="0" smtClean="0"/>
              <a:t>-demo directory and the file we want to create is named </a:t>
            </a:r>
            <a:r>
              <a:rPr lang="en-US" dirty="0" err="1" smtClean="0"/>
              <a:t>Default.htm</a:t>
            </a:r>
            <a:r>
              <a:rPr lang="en-US"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ERB means.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were successful in displaying the details about the system instead of using hard-coded values. We added that content to the content attribute of the file resource that generates the Default page for the webserver.</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 String</a:t>
            </a:r>
            <a:r>
              <a:rPr lang="en-US" baseline="0" dirty="0" smtClean="0"/>
              <a:t> interpolation only works within a ruby file between a double-quoted string.</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t>
            </a:r>
            <a:r>
              <a:rPr lang="en-US" dirty="0" err="1" smtClean="0"/>
              <a:t>iis</a:t>
            </a:r>
            <a:r>
              <a:rPr lang="en-US" dirty="0" smtClean="0"/>
              <a:t>-demo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a:t>
            </a:r>
          </a:p>
          <a:p>
            <a:endParaRPr lang="en-US" dirty="0" smtClean="0"/>
          </a:p>
          <a:p>
            <a:r>
              <a:rPr lang="en-US" dirty="0" smtClean="0"/>
              <a:t>For</a:t>
            </a:r>
            <a:r>
              <a:rPr lang="en-US" baseline="0" dirty="0" smtClean="0"/>
              <a:t> e</a:t>
            </a:r>
            <a:r>
              <a:rPr lang="en-US" dirty="0" smtClean="0"/>
              <a:t>ach new addition we would need to return to this recipe and carefully paste the contents of the new HTML into the string value of the content attribute.</a:t>
            </a:r>
          </a:p>
          <a:p>
            <a:endParaRPr lang="en-US" dirty="0" smtClean="0"/>
          </a:p>
          <a:p>
            <a:r>
              <a:rPr lang="en-US" dirty="0" smtClean="0"/>
              <a:t>Let's</a:t>
            </a:r>
            <a:r>
              <a:rPr lang="en-US" baseline="0" dirty="0" smtClean="0"/>
              <a:t> talk about some ways in which this method of keeping the content within the recipe will be problematic as we make more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Default.htm.erb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converge' and 'kitchen</a:t>
            </a:r>
            <a:r>
              <a:rPr lang="en-US" baseline="0" dirty="0" smtClean="0"/>
              <a:t> verify' </a:t>
            </a:r>
            <a:r>
              <a:rPr lang="en-US" dirty="0" smtClean="0"/>
              <a:t>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t>
            </a:r>
            <a:r>
              <a:rPr lang="en-US" dirty="0" err="1" smtClean="0"/>
              <a:t>iis</a:t>
            </a:r>
            <a:r>
              <a:rPr lang="en-US" dirty="0" smtClean="0"/>
              <a:t>-demo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and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a:t>
            </a:r>
            <a:r>
              <a:rPr lang="en-US" smtClean="0"/>
              <a:t>other these </a:t>
            </a:r>
            <a:r>
              <a:rPr lang="en-US" dirty="0" smtClean="0"/>
              <a:t>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r>
              <a:rPr lang="en-US" baseline="0" dirty="0" smtClean="0"/>
              <a:t> d</a:t>
            </a:r>
            <a:r>
              <a:rPr lang="en-US" dirty="0" smtClean="0"/>
              <a:t>ouble-quoted strings are terminated by double-quotes.</a:t>
            </a:r>
          </a:p>
          <a:p>
            <a:endParaRPr lang="en-US" dirty="0" smtClean="0"/>
          </a:p>
          <a:p>
            <a:r>
              <a:rPr lang="en-US" dirty="0" smtClean="0"/>
              <a:t>If any of the text that we paste into this content field has double quotes it is going to have to be escaped.</a:t>
            </a:r>
            <a:r>
              <a:rPr lang="en-US" baseline="0" dirty="0"/>
              <a:t> </a:t>
            </a:r>
            <a:r>
              <a:rPr lang="en-US" baseline="0" dirty="0" smtClean="0"/>
              <a:t>This can possibly become a problem i</a:t>
            </a:r>
            <a:r>
              <a:rPr lang="en-US" dirty="0" smtClean="0"/>
              <a:t>f</a:t>
            </a:r>
            <a:r>
              <a:rPr lang="en-US" baseline="0" dirty="0" smtClean="0"/>
              <a:t> we wanted to add some additional style or design to our splash page.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and</a:t>
            </a:r>
            <a:r>
              <a:rPr lang="en-US" baseline="0" dirty="0" smtClean="0"/>
              <a:t> </a:t>
            </a:r>
            <a:r>
              <a:rPr lang="en-US" dirty="0" smtClean="0"/>
              <a:t>ERB.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953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p>
          <a:p>
            <a:endParaRPr lang="en-US" dirty="0" smtClean="0"/>
          </a:p>
          <a:p>
            <a:r>
              <a:rPr lang="en-US" dirty="0" smtClean="0"/>
              <a:t>Here</a:t>
            </a:r>
            <a:r>
              <a:rPr lang="en-US" baseline="0" dirty="0" smtClean="0"/>
              <a:t> is the fixed version where all the double-quotes within the string are escaped to ensure that Ruby will read this as a single string of characters.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the backslash character.</a:t>
            </a:r>
            <a:r>
              <a:rPr lang="en-US" baseline="0" dirty="0" smtClean="0"/>
              <a:t> This is particularly important on Windows where the file separator is often represented with a backslash character</a:t>
            </a:r>
            <a:r>
              <a:rPr lang="en-US" dirty="0" smtClean="0"/>
              <a:t>. You will need to keep an eye out for backslash characters</a:t>
            </a:r>
            <a:r>
              <a:rPr lang="en-US" baseline="0" dirty="0" smtClean="0"/>
              <a:t> b</a:t>
            </a:r>
            <a:r>
              <a:rPr lang="en-US" dirty="0" smtClean="0"/>
              <a:t>ecause backslash characters are now the escape character</a:t>
            </a:r>
            <a:r>
              <a:rPr lang="en-US" baseline="0" dirty="0" smtClean="0"/>
              <a:t> in a double-quoted string.</a:t>
            </a:r>
            <a:endParaRPr lang="en-US" dirty="0" smtClean="0"/>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you</a:t>
            </a:r>
            <a:r>
              <a:rPr lang="en-US" baseline="0" dirty="0" smtClean="0"/>
              <a:t> use a double-quoted </a:t>
            </a:r>
            <a:r>
              <a:rPr lang="en-US" dirty="0" smtClean="0"/>
              <a:t>string, you will need to find and replace all backslashes with double-backslashes and then replace all double-quotes with backslash double-quotes.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p>
          <a:p>
            <a:endParaRPr lang="en-US" dirty="0" smtClean="0"/>
          </a:p>
          <a:p>
            <a:r>
              <a:rPr lang="en-US" dirty="0" smtClean="0"/>
              <a:t>Instructor Note: The Message of the Day</a:t>
            </a:r>
            <a:r>
              <a:rPr lang="en-US" baseline="0" dirty="0" smtClean="0"/>
              <a:t> file is not a white-space important file. Other configuration files that could be managed with Chef may be white-space important.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493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604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736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7360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921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3169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0784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1760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10847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hyperlink" Target="https://docs.chef.io/resource_fil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docs.chef.io/resource_remot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hyperlink" Target="https://docs.chef.io/resource_cookbook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hyperlink" Target="https://docs.chef.io/resource_templat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s://docs.chef.io/resource_template.html#using-templat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hyperlink" Target="https://docs.chef.io/templates.html#variable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949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Paste</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469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4727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4598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hlinkClick r:id="rId3"/>
              </a:rPr>
              <a:t>https://</a:t>
            </a:r>
            <a:r>
              <a:rPr lang="en-US" dirty="0" smtClean="0">
                <a:hlinkClick r:id="rId3"/>
              </a:rPr>
              <a:t>docs.chef.io/resource_file.html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425891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a:t>
            </a:r>
            <a:r>
              <a:rPr lang="en-US" dirty="0" err="1" smtClean="0"/>
              <a:t>remote_file</a:t>
            </a:r>
            <a:endParaRPr lang="en-US" dirty="0"/>
          </a:p>
        </p:txBody>
      </p:sp>
      <p:sp>
        <p:nvSpPr>
          <p:cNvPr id="3" name="Subtitle 2"/>
          <p:cNvSpPr>
            <a:spLocks noGrp="1"/>
          </p:cNvSpPr>
          <p:nvPr>
            <p:ph type="subTitle" idx="1"/>
          </p:nvPr>
        </p:nvSpPr>
        <p:spPr>
          <a:xfrm>
            <a:off x="3013753" y="3506118"/>
            <a:ext cx="10974132" cy="3456787"/>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
        <p:nvSpPr>
          <p:cNvPr id="8" name="Content Placeholder 3"/>
          <p:cNvSpPr txBox="1">
            <a:spLocks/>
          </p:cNvSpPr>
          <p:nvPr/>
        </p:nvSpPr>
        <p:spPr bwMode="white">
          <a:xfrm>
            <a:off x="3669213" y="7509217"/>
            <a:ext cx="8917577" cy="524133"/>
          </a:xfrm>
          <a:prstGeom prst="rect">
            <a:avLst/>
          </a:prstGeom>
        </p:spPr>
        <p:txBody>
          <a:bodyPr vert="horz" wrap="square" lIns="0" tIns="0" rIns="0" bIns="0" rtlCol="0">
            <a:normAutofit fontScale="77500" lnSpcReduction="20000"/>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90000"/>
              </a:lnSpc>
              <a:spcBef>
                <a:spcPts val="0"/>
              </a:spcBef>
              <a:spcAft>
                <a:spcPts val="444"/>
              </a:spcAft>
              <a:buSzTx/>
              <a:defRPr/>
            </a:pPr>
            <a:r>
              <a:rPr lang="en-US" dirty="0">
                <a:hlinkClick r:id="rId3"/>
              </a:rPr>
              <a:t>https://</a:t>
            </a:r>
            <a:r>
              <a:rPr lang="en-US" dirty="0" smtClean="0">
                <a:hlinkClick r:id="rId3"/>
              </a:rPr>
              <a:t>docs.chef.io/resource_remote_file.html</a:t>
            </a:r>
            <a:endParaRPr lang="en-US" dirty="0" smtClean="0"/>
          </a:p>
          <a:p>
            <a:pPr>
              <a:lnSpc>
                <a:spcPct val="90000"/>
              </a:lnSpc>
              <a:spcBef>
                <a:spcPts val="0"/>
              </a:spcBef>
              <a:spcAft>
                <a:spcPts val="444"/>
              </a:spcAft>
              <a:buSzTx/>
              <a:defRPr/>
            </a:pPr>
            <a:endParaRPr lang="en-US" dirty="0"/>
          </a:p>
        </p:txBody>
      </p:sp>
    </p:spTree>
    <p:extLst>
      <p:ext uri="{BB962C8B-B14F-4D97-AF65-F5344CB8AC3E}">
        <p14:creationId xmlns:p14="http://schemas.microsoft.com/office/powerpoint/2010/main" val="39146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cookbook_file</a:t>
            </a:r>
            <a:endParaRPr lang="en-US" dirty="0"/>
          </a:p>
        </p:txBody>
      </p:sp>
      <p:sp>
        <p:nvSpPr>
          <p:cNvPr id="3" name="Subtitle 2"/>
          <p:cNvSpPr>
            <a:spLocks noGrp="1"/>
          </p:cNvSpPr>
          <p:nvPr>
            <p:ph type="subTitle" idx="1"/>
          </p:nvPr>
        </p:nvSpPr>
        <p:spPr>
          <a:xfrm>
            <a:off x="3013753" y="3506119"/>
            <a:ext cx="10974132" cy="3443322"/>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hlinkClick r:id="rId3"/>
              </a:rPr>
              <a:t>https://</a:t>
            </a:r>
            <a:r>
              <a:rPr lang="en-US" dirty="0" smtClean="0">
                <a:hlinkClick r:id="rId3"/>
              </a:rPr>
              <a:t>docs.chef.io/resource_cookbook_file.html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288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smtClean="0"/>
              <a:t>Demo: </a:t>
            </a:r>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&gt; </a:t>
            </a:r>
            <a:r>
              <a:rPr lang="en-US" dirty="0" smtClean="0"/>
              <a:t>tree /f cookbooks\</a:t>
            </a:r>
            <a:r>
              <a:rPr lang="en-US" dirty="0" err="1" smtClean="0"/>
              <a:t>iis</a:t>
            </a:r>
            <a:r>
              <a:rPr lang="en-US" dirty="0" smtClean="0"/>
              <a:t>-demo\files\default</a:t>
            </a:r>
          </a:p>
          <a:p>
            <a:r>
              <a:rPr lang="en-US" dirty="0"/>
              <a:t>Folder PATH listing</a:t>
            </a:r>
          </a:p>
          <a:p>
            <a:r>
              <a:rPr lang="en-US" dirty="0"/>
              <a:t>Volume serial number is B04A-119C</a:t>
            </a:r>
          </a:p>
          <a:p>
            <a:r>
              <a:rPr lang="en-US" dirty="0"/>
              <a:t>C:\USERS\ADMINISTRATOR\COOKBOOKS\IIS-DEMO\FILES\DEFAULT</a:t>
            </a:r>
          </a:p>
          <a:p>
            <a:r>
              <a:rPr lang="en-US" dirty="0"/>
              <a:t>    </a:t>
            </a:r>
            <a:r>
              <a:rPr lang="en-US" dirty="0" err="1" smtClean="0"/>
              <a:t>Default.htm</a:t>
            </a:r>
            <a:endParaRPr lang="en-US" dirty="0"/>
          </a:p>
          <a:p>
            <a:endParaRPr lang="en-US" dirty="0"/>
          </a:p>
          <a:p>
            <a:r>
              <a:rPr lang="en-US" dirty="0"/>
              <a:t>No subfolders exist</a:t>
            </a:r>
          </a:p>
        </p:txBody>
      </p:sp>
      <p:sp>
        <p:nvSpPr>
          <p:cNvPr id="9" name="Content Placeholder 8"/>
          <p:cNvSpPr>
            <a:spLocks noGrp="1"/>
          </p:cNvSpPr>
          <p:nvPr>
            <p:ph sz="quarter" idx="12"/>
          </p:nvPr>
        </p:nvSpPr>
        <p:spPr/>
        <p:txBody>
          <a:bodyPr/>
          <a:lstStyle/>
          <a:p>
            <a:r>
              <a:rPr lang="en-US" sz="3733" b="1" dirty="0" err="1">
                <a:latin typeface="Courier New" panose="02070309020205020404" pitchFamily="49" charset="0"/>
                <a:cs typeface="Courier New" panose="02070309020205020404" pitchFamily="49" charset="0"/>
              </a:rPr>
              <a:t>cookbook_file</a:t>
            </a:r>
            <a:r>
              <a:rPr lang="en-US" sz="3733" b="1" dirty="0">
                <a:latin typeface="Courier New" panose="02070309020205020404" pitchFamily="49" charset="0"/>
                <a:cs typeface="Courier New" panose="02070309020205020404" pitchFamily="49" charset="0"/>
              </a:rPr>
              <a:t> </a:t>
            </a:r>
            <a:r>
              <a:rPr lang="uk-UA" sz="3733" b="1" dirty="0" smtClean="0">
                <a:latin typeface="Courier New" panose="02070309020205020404" pitchFamily="49" charset="0"/>
                <a:cs typeface="Courier New" panose="02070309020205020404" pitchFamily="49" charset="0"/>
              </a:rPr>
              <a:t>'</a:t>
            </a:r>
            <a:r>
              <a:rPr lang="en-US" sz="3600" b="1" dirty="0">
                <a:latin typeface="Courier New" charset="0"/>
                <a:ea typeface="Courier New" charset="0"/>
                <a:cs typeface="Courier New" charset="0"/>
              </a:rPr>
              <a:t>c:\</a:t>
            </a:r>
            <a:r>
              <a:rPr lang="en-US" sz="3600" b="1" dirty="0" err="1">
                <a:latin typeface="Courier New" charset="0"/>
                <a:ea typeface="Courier New" charset="0"/>
                <a:cs typeface="Courier New" charset="0"/>
              </a:rPr>
              <a:t>inetpub</a:t>
            </a:r>
            <a:r>
              <a:rPr lang="en-US" sz="3600" b="1" dirty="0">
                <a:latin typeface="Courier New" charset="0"/>
                <a:ea typeface="Courier New" charset="0"/>
                <a:cs typeface="Courier New" charset="0"/>
              </a:rPr>
              <a:t>\</a:t>
            </a:r>
            <a:r>
              <a:rPr lang="en-US" sz="3600" b="1" dirty="0" err="1">
                <a:latin typeface="Courier New" charset="0"/>
                <a:ea typeface="Courier New" charset="0"/>
                <a:cs typeface="Courier New" charset="0"/>
              </a:rPr>
              <a:t>wwwroot</a:t>
            </a:r>
            <a:r>
              <a:rPr lang="en-US" sz="3600" b="1" dirty="0">
                <a:latin typeface="Courier New" charset="0"/>
                <a:ea typeface="Courier New" charset="0"/>
                <a:cs typeface="Courier New" charset="0"/>
              </a:rPr>
              <a:t>\</a:t>
            </a:r>
            <a:r>
              <a:rPr lang="en-US" sz="3600" b="1" dirty="0" err="1">
                <a:latin typeface="Courier New" charset="0"/>
                <a:ea typeface="Courier New" charset="0"/>
                <a:cs typeface="Courier New" charset="0"/>
              </a:rPr>
              <a:t>Default.htm</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Default.htm</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3949148" y="3551583"/>
            <a:ext cx="596348" cy="2097399"/>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3117148"/>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2497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hlinkClick r:id="rId3"/>
              </a:rPr>
              <a:t>https://</a:t>
            </a:r>
            <a:r>
              <a:rPr lang="en-US" dirty="0" smtClean="0">
                <a:hlinkClick r:id="rId3"/>
              </a:rPr>
              <a:t>docs.chef.io/resource_template.html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0949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dirty="0" smtClean="0"/>
              <a:t>Demo: 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&gt; </a:t>
            </a:r>
            <a:r>
              <a:rPr lang="en-US" dirty="0" smtClean="0"/>
              <a:t>tree /f cookbooks\</a:t>
            </a:r>
            <a:r>
              <a:rPr lang="en-US" dirty="0" err="1" smtClean="0"/>
              <a:t>iis</a:t>
            </a:r>
            <a:r>
              <a:rPr lang="en-US" dirty="0" smtClean="0"/>
              <a:t>-demo\templates\default</a:t>
            </a:r>
          </a:p>
          <a:p>
            <a:r>
              <a:rPr lang="en-US" dirty="0"/>
              <a:t>Folder PATH listing</a:t>
            </a:r>
          </a:p>
          <a:p>
            <a:r>
              <a:rPr lang="en-US" dirty="0"/>
              <a:t>Volume serial number is B04A-119C</a:t>
            </a:r>
          </a:p>
          <a:p>
            <a:r>
              <a:rPr lang="en-US" dirty="0"/>
              <a:t>C:\USERS\ADMINISTRATOR\COOKBOOKS\IIS-DEMO\TEMPLATES\DEFAULT</a:t>
            </a:r>
          </a:p>
          <a:p>
            <a:r>
              <a:rPr lang="en-US" dirty="0"/>
              <a:t>    </a:t>
            </a:r>
            <a:r>
              <a:rPr lang="en-US" dirty="0" err="1"/>
              <a:t>Default.htm.erb</a:t>
            </a:r>
            <a:endParaRPr lang="en-US" dirty="0"/>
          </a:p>
          <a:p>
            <a:endParaRPr lang="en-US" dirty="0"/>
          </a:p>
          <a:p>
            <a:r>
              <a:rPr lang="en-US" dirty="0"/>
              <a:t>No subfolders exist</a:t>
            </a:r>
          </a:p>
        </p:txBody>
      </p:sp>
      <p:sp>
        <p:nvSpPr>
          <p:cNvPr id="9" name="Content Placeholder 8"/>
          <p:cNvSpPr>
            <a:spLocks noGrp="1"/>
          </p:cNvSpPr>
          <p:nvPr>
            <p:ph sz="quarter" idx="12"/>
          </p:nvPr>
        </p:nvSpPr>
        <p:spPr/>
        <p:txBody>
          <a:bodyPr/>
          <a:lstStyle/>
          <a:p>
            <a:r>
              <a:rPr lang="en-US" sz="3733" b="1" dirty="0">
                <a:latin typeface="Courier New" panose="02070309020205020404" pitchFamily="49" charset="0"/>
                <a:cs typeface="Courier New" panose="02070309020205020404" pitchFamily="49" charset="0"/>
              </a:rPr>
              <a:t>template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c:\</a:t>
            </a:r>
            <a:r>
              <a:rPr lang="en-US" sz="3733" b="1" dirty="0" err="1" smtClean="0">
                <a:latin typeface="Courier New" panose="02070309020205020404" pitchFamily="49" charset="0"/>
                <a:cs typeface="Courier New" panose="02070309020205020404" pitchFamily="49" charset="0"/>
              </a:rPr>
              <a:t>inetpub</a:t>
            </a:r>
            <a:r>
              <a:rPr lang="en-US"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wwwroot</a:t>
            </a:r>
            <a:r>
              <a:rPr lang="en-US"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Default.htm</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Default.htm.erb</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2014330" y="3651635"/>
            <a:ext cx="1455846" cy="1990579"/>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3104297"/>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0513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hlinkClick r:id="rId3"/>
              </a:rPr>
              <a:t>https://</a:t>
            </a:r>
            <a:r>
              <a:rPr lang="en-US" dirty="0" smtClean="0">
                <a:hlinkClick r:id="rId3"/>
              </a:rPr>
              <a:t>docs.chef.io/resource_template.html#using-templates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4563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Explain when </a:t>
            </a:r>
            <a:r>
              <a:rPr lang="en-US" dirty="0"/>
              <a:t>to use a template </a:t>
            </a:r>
            <a:r>
              <a:rPr lang="en-US" dirty="0" smtClean="0"/>
              <a:t>resource</a:t>
            </a:r>
          </a:p>
          <a:p>
            <a:pPr marL="918610" lvl="1" indent="-609585">
              <a:buFont typeface="Wingdings" panose="05000000000000000000" pitchFamily="2" charset="2"/>
              <a:buChar char="Ø"/>
            </a:pPr>
            <a:r>
              <a:rPr lang="en-US" dirty="0" smtClean="0"/>
              <a:t>Create a template file</a:t>
            </a:r>
          </a:p>
          <a:p>
            <a:pPr marL="918610" lvl="1" indent="-609585">
              <a:buFont typeface="Wingdings" panose="05000000000000000000" pitchFamily="2" charset="2"/>
              <a:buChar char="Ø"/>
            </a:pPr>
            <a:r>
              <a:rPr lang="en-US" dirty="0" smtClean="0"/>
              <a:t>Use ERB tags to display node data in a template</a:t>
            </a:r>
          </a:p>
          <a:p>
            <a:pPr marL="918610" lvl="1" indent="-609585">
              <a:buFont typeface="Wingdings" panose="05000000000000000000" pitchFamily="2" charset="2"/>
              <a:buChar char="Ø"/>
            </a:pPr>
            <a:r>
              <a:rPr lang="en-US" dirty="0" smtClean="0"/>
              <a:t>Define a template resource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953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a:t>
            </a:r>
            <a:r>
              <a:rPr lang="en-US" dirty="0" err="1" smtClean="0"/>
              <a:t>iis</a:t>
            </a:r>
            <a:r>
              <a:rPr lang="en-US" dirty="0" smtClean="0"/>
              <a:t>-demo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t>
            </a:r>
            <a:r>
              <a:rPr lang="en-US" dirty="0" err="1" smtClean="0"/>
              <a:t>iis</a:t>
            </a:r>
            <a:r>
              <a:rPr lang="en-US" dirty="0" smtClean="0"/>
              <a:t>-demo'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60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Courier New" panose="02070309020205020404" pitchFamily="49" charset="0"/>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61700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mtClean="0"/>
              <a:t>Usage:</a:t>
            </a:r>
          </a:p>
          <a:p>
            <a:r>
              <a:rPr lang="en-US" smtClean="0"/>
              <a:t>    chef -h/--help</a:t>
            </a:r>
          </a:p>
          <a:p>
            <a:r>
              <a:rPr lang="en-US" smtClean="0"/>
              <a:t>    chef -v/--version</a:t>
            </a:r>
          </a:p>
          <a:p>
            <a:r>
              <a:rPr lang="en-US" smtClean="0"/>
              <a:t>    chef command [arguments...] [options...]</a:t>
            </a:r>
          </a:p>
          <a:p>
            <a:endParaRPr lang="en-US" smtClean="0"/>
          </a:p>
          <a:p>
            <a:endParaRPr lang="en-US" smtClean="0"/>
          </a:p>
          <a:p>
            <a:r>
              <a:rPr lang="en-US" smtClean="0"/>
              <a:t>Available Commands:</a:t>
            </a:r>
          </a:p>
          <a:p>
            <a:r>
              <a:rPr lang="en-US" smtClean="0"/>
              <a:t>    exec        Runs the command in context of the embedded ruby</a:t>
            </a:r>
          </a:p>
          <a:p>
            <a:r>
              <a:rPr lang="en-US" smtClean="0"/>
              <a:t>    gem         Runs the `gem` command in context of the embedded ruby</a:t>
            </a:r>
          </a:p>
          <a:p>
            <a:r>
              <a:rPr lang="en-US" smtClean="0"/>
              <a:t>    generate    Generate a new app, cookbook, or component</a:t>
            </a:r>
          </a:p>
          <a:p>
            <a:r>
              <a:rPr lang="en-US" smtClean="0"/>
              <a:t>    shell-init  Initialize your shell to use ChefDK as your primary ruby</a:t>
            </a:r>
          </a:p>
          <a:p>
            <a:r>
              <a:rPr lang="en-US" smtClean="0"/>
              <a:t>    install     Install cookbooks from a Policyfile and generate a locked cookbook set</a:t>
            </a:r>
          </a:p>
          <a:p>
            <a:r>
              <a:rPr lang="en-US" smtClean="0"/>
              <a:t>    update      Updates a Policyfile.lock.json with latest run_list and cookbooks</a:t>
            </a:r>
            <a:endParaRPr lang="en-US" dirty="0"/>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rPr>
              <a:t>chef</a:t>
            </a:r>
            <a:r>
              <a:rPr lang="en-US" dirty="0" smtClean="0"/>
              <a:t> Do?</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chef --help</a:t>
            </a:r>
            <a:endParaRPr lang="en-US" dirty="0"/>
          </a:p>
        </p:txBody>
      </p:sp>
      <p:sp>
        <p:nvSpPr>
          <p:cNvPr id="6" name="Footer Placeholder 5"/>
          <p:cNvSpPr>
            <a:spLocks noGrp="1"/>
          </p:cNvSpPr>
          <p:nvPr>
            <p:ph type="ftr" sz="quarter" idx="12"/>
          </p:nvPr>
        </p:nvSpPr>
        <p:spPr/>
        <p:txBody>
          <a:bodyPr/>
          <a:lstStyle/>
          <a:p>
            <a:r>
              <a:rPr lang="en-US" smtClean="0"/>
              <a:t>©2015 Chef Software Inc.</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
        <p:nvSpPr>
          <p:cNvPr id="5" name="Rectangle 4"/>
          <p:cNvSpPr/>
          <p:nvPr/>
        </p:nvSpPr>
        <p:spPr bwMode="auto">
          <a:xfrm>
            <a:off x="1087686" y="62584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4018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&gt; </a:t>
            </a:r>
            <a:r>
              <a:rPr lang="en-US" dirty="0" smtClean="0"/>
              <a:t>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7830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iis-demo2,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&gt; </a:t>
            </a:r>
            <a:r>
              <a:rPr lang="en-US" dirty="0" smtClean="0"/>
              <a:t>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95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629436"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t>
            </a:r>
            <a:r>
              <a:rPr lang="en-US" dirty="0" smtClean="0"/>
              <a:t>/</a:t>
            </a:r>
            <a:r>
              <a:rPr lang="en-US" dirty="0" err="1" smtClean="0"/>
              <a:t>iis</a:t>
            </a:r>
            <a:r>
              <a:rPr lang="en-US" dirty="0" smtClean="0"/>
              <a:t>-demo/</a:t>
            </a:r>
            <a:r>
              <a:rPr lang="en-US" dirty="0"/>
              <a:t>templates/default] action create</a:t>
            </a:r>
          </a:p>
          <a:p>
            <a:r>
              <a:rPr lang="en-US" dirty="0"/>
              <a:t>    - create new directory cookbooks</a:t>
            </a:r>
            <a:r>
              <a:rPr lang="en-US" dirty="0" smtClean="0"/>
              <a:t>/</a:t>
            </a:r>
            <a:r>
              <a:rPr lang="en-US" dirty="0" err="1" smtClean="0"/>
              <a:t>iis</a:t>
            </a:r>
            <a:r>
              <a:rPr lang="en-US" dirty="0" smtClean="0"/>
              <a:t>-demo/</a:t>
            </a:r>
            <a:r>
              <a:rPr lang="en-US" dirty="0"/>
              <a:t>templates/default</a:t>
            </a:r>
          </a:p>
          <a:p>
            <a:r>
              <a:rPr lang="en-US" dirty="0"/>
              <a:t>  * template[cookbooks</a:t>
            </a:r>
            <a:r>
              <a:rPr lang="en-US" dirty="0" smtClean="0"/>
              <a:t>/</a:t>
            </a:r>
            <a:r>
              <a:rPr lang="en-US" dirty="0" err="1" smtClean="0"/>
              <a:t>iis</a:t>
            </a:r>
            <a:r>
              <a:rPr lang="en-US" dirty="0" smtClean="0"/>
              <a:t>-demo/</a:t>
            </a:r>
            <a:r>
              <a:rPr lang="en-US" dirty="0"/>
              <a:t>templates/default/ </a:t>
            </a:r>
            <a:r>
              <a:rPr lang="en-US" dirty="0" err="1" smtClean="0"/>
              <a:t>Default.htm.erb</a:t>
            </a:r>
            <a:r>
              <a:rPr lang="en-US" dirty="0"/>
              <a:t>] </a:t>
            </a:r>
            <a:r>
              <a:rPr lang="en-US" dirty="0" smtClean="0"/>
              <a:t>action...</a:t>
            </a:r>
            <a:endParaRPr lang="en-US" dirty="0"/>
          </a:p>
          <a:p>
            <a:r>
              <a:rPr lang="en-US" dirty="0"/>
              <a:t>    - create new file </a:t>
            </a:r>
            <a:r>
              <a:rPr lang="en-US" dirty="0" smtClean="0"/>
              <a:t>cookbooks/</a:t>
            </a:r>
            <a:r>
              <a:rPr lang="en-US" dirty="0" err="1" smtClean="0"/>
              <a:t>iis</a:t>
            </a:r>
            <a:r>
              <a:rPr lang="en-US" dirty="0" smtClean="0"/>
              <a:t>-demo/templates/default/</a:t>
            </a:r>
            <a:r>
              <a:rPr lang="en-US" dirty="0" err="1" smtClean="0"/>
              <a:t>Default.htm.erb</a:t>
            </a:r>
            <a:endParaRPr lang="en-US" dirty="0"/>
          </a:p>
          <a:p>
            <a:r>
              <a:rPr lang="en-US" dirty="0"/>
              <a:t>    - update content in file cookbooks/</a:t>
            </a:r>
            <a:r>
              <a:rPr lang="en-US" dirty="0" err="1"/>
              <a:t>iis</a:t>
            </a:r>
            <a:r>
              <a:rPr lang="en-US" dirty="0"/>
              <a:t>-demo/templates/default/ </a:t>
            </a:r>
            <a:r>
              <a:rPr lang="en-US" dirty="0" err="1"/>
              <a:t>Default.htm.erb</a:t>
            </a:r>
            <a:r>
              <a:rPr lang="en-US" dirty="0"/>
              <a:t> from none to e3b0c4</a:t>
            </a:r>
          </a:p>
          <a:p>
            <a:r>
              <a:rPr lang="en-US" dirty="0"/>
              <a:t>    (diff output suppressed by config)</a:t>
            </a:r>
          </a:p>
        </p:txBody>
      </p:sp>
      <p:sp>
        <p:nvSpPr>
          <p:cNvPr id="3" name="Title 2"/>
          <p:cNvSpPr>
            <a:spLocks noGrp="1"/>
          </p:cNvSpPr>
          <p:nvPr>
            <p:ph type="title"/>
          </p:nvPr>
        </p:nvSpPr>
        <p:spPr/>
        <p:txBody>
          <a:bodyPr/>
          <a:lstStyle/>
          <a:p>
            <a:r>
              <a:rPr lang="en-US" dirty="0" smtClean="0"/>
              <a:t>GE: Use </a:t>
            </a:r>
            <a:r>
              <a:rPr lang="en-US" dirty="0" smtClean="0">
                <a:latin typeface="Courier New" panose="02070309020205020404" pitchFamily="49" charset="0"/>
                <a:cs typeface="Courier New" panose="02070309020205020404" pitchFamily="49" charset="0"/>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132377"/>
            <a:ext cx="14629436" cy="1519383"/>
          </a:xfrm>
        </p:spPr>
        <p:txBody>
          <a:bodyPr/>
          <a:lstStyle/>
          <a:p>
            <a:r>
              <a:rPr lang="en-US" sz="3200" dirty="0" smtClean="0"/>
              <a:t>&gt; </a:t>
            </a:r>
            <a:r>
              <a:rPr lang="en-US" sz="3200" dirty="0" smtClean="0"/>
              <a:t>cd ~</a:t>
            </a:r>
          </a:p>
          <a:p>
            <a:r>
              <a:rPr lang="en-US" sz="3200" dirty="0" smtClean="0"/>
              <a:t>&gt; </a:t>
            </a:r>
            <a:r>
              <a:rPr lang="en-US" sz="3200" dirty="0" smtClean="0"/>
              <a:t>chef generate template cookbooks\</a:t>
            </a:r>
            <a:r>
              <a:rPr lang="en-US" sz="3200" dirty="0" err="1" smtClean="0"/>
              <a:t>iis</a:t>
            </a:r>
            <a:r>
              <a:rPr lang="en-US" sz="3200" dirty="0" smtClean="0"/>
              <a:t>-demo </a:t>
            </a:r>
            <a:r>
              <a:rPr lang="en-US" sz="3200" dirty="0" err="1" smtClean="0"/>
              <a:t>Default.htm</a:t>
            </a:r>
            <a:endParaRPr lang="en-US" sz="3200" dirty="0"/>
          </a:p>
        </p:txBody>
      </p:sp>
      <p:sp>
        <p:nvSpPr>
          <p:cNvPr id="5" name="Rectangle 4"/>
          <p:cNvSpPr/>
          <p:nvPr/>
        </p:nvSpPr>
        <p:spPr bwMode="auto">
          <a:xfrm>
            <a:off x="1120566" y="3749040"/>
            <a:ext cx="14629974"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3569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t>
            </a:r>
            <a:r>
              <a:rPr lang="en-US" dirty="0" smtClean="0"/>
              <a:t>/</a:t>
            </a:r>
            <a:r>
              <a:rPr lang="en-US" dirty="0" err="1" smtClean="0"/>
              <a:t>iis</a:t>
            </a:r>
            <a:r>
              <a:rPr lang="en-US" dirty="0" smtClean="0"/>
              <a:t>-demo/</a:t>
            </a:r>
            <a:r>
              <a:rPr lang="en-US" dirty="0"/>
              <a:t>templates/</a:t>
            </a:r>
          </a:p>
          <a:p>
            <a:r>
              <a:rPr lang="en-US" dirty="0"/>
              <a:t>└── default</a:t>
            </a:r>
          </a:p>
          <a:p>
            <a:r>
              <a:rPr lang="en-US" dirty="0"/>
              <a:t>    └── </a:t>
            </a:r>
            <a:r>
              <a:rPr lang="en-US" dirty="0" err="1" smtClean="0"/>
              <a:t>Default.htm.erb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GE: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tree /f cookbooks\</a:t>
            </a:r>
            <a:r>
              <a:rPr lang="en-US" dirty="0" err="1" smtClean="0"/>
              <a:t>iis</a:t>
            </a:r>
            <a:r>
              <a:rPr lang="en-US" dirty="0" smtClean="0"/>
              <a:t>-demo\templates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73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t>
            </a:r>
            <a:r>
              <a:rPr lang="en-US" dirty="0" err="1" smtClean="0"/>
              <a:t>iis</a:t>
            </a:r>
            <a:r>
              <a:rPr lang="en-US" dirty="0" smtClean="0"/>
              <a:t>-demo'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26341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hlinkClick r:id="rId3"/>
              </a:rPr>
              <a:t>https://</a:t>
            </a:r>
            <a:r>
              <a:rPr lang="en-US" dirty="0" smtClean="0">
                <a:hlinkClick r:id="rId3"/>
              </a:rPr>
              <a:t>docs.chef.io/templates.html#variables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429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258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a:t>
            </a:r>
            <a:r>
              <a:rPr lang="en-US" sz="3200" dirty="0" smtClean="0"/>
              <a:t>webserver cookbook to </a:t>
            </a:r>
            <a:r>
              <a:rPr lang="en-US" sz="3200" dirty="0"/>
              <a:t>display information about our node. </a:t>
            </a:r>
            <a:endParaRPr lang="en-US" sz="3200" dirty="0" smtClean="0"/>
          </a:p>
          <a:p>
            <a:endParaRPr lang="en-US" sz="3200" dirty="0" smtClean="0"/>
          </a:p>
          <a:p>
            <a:r>
              <a:rPr lang="en-US" sz="3200" dirty="0"/>
              <a:t>We added this content to the file </a:t>
            </a:r>
            <a:r>
              <a:rPr lang="en-US" sz="3200" dirty="0" smtClean="0"/>
              <a:t>resource in the server recipe.</a:t>
            </a:r>
            <a:endParaRPr lang="en-US" sz="3200" dirty="0"/>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4022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7337247" y="1811159"/>
            <a:ext cx="6249536" cy="320448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7125596" y="2493284"/>
            <a:ext cx="6451093" cy="25271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6052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46391" y="4280921"/>
            <a:ext cx="5333996" cy="87314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456972" y="3010758"/>
            <a:ext cx="10129809" cy="200488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3151254" y="4327964"/>
            <a:ext cx="10425436" cy="69242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927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639653"/>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394652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5883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1991634"/>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8076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b="1" dirty="0">
                <a:latin typeface="Courier New" panose="02070309020205020404" pitchFamily="49" charset="0"/>
                <a:cs typeface="Courier New" panose="02070309020205020404" pitchFamily="49" charset="0"/>
              </a:rPr>
              <a:t>&lt;%=</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4154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normAutofit/>
          </a:bodyPr>
          <a:lstStyle/>
          <a:p>
            <a:r>
              <a:rPr lang="en-US" sz="3200" dirty="0"/>
              <a:t>&lt;html&gt;</a:t>
            </a:r>
          </a:p>
          <a:p>
            <a:r>
              <a:rPr lang="en-US" sz="3200" dirty="0"/>
              <a:t> </a:t>
            </a:r>
            <a:r>
              <a:rPr lang="en-US" sz="3200" dirty="0" smtClean="0"/>
              <a:t> &lt;</a:t>
            </a:r>
            <a:r>
              <a:rPr lang="en-US" sz="3200" dirty="0"/>
              <a:t>body&gt;</a:t>
            </a:r>
          </a:p>
          <a:p>
            <a:r>
              <a:rPr lang="en-US" sz="3200" dirty="0"/>
              <a:t>  </a:t>
            </a:r>
            <a:r>
              <a:rPr lang="en-US" sz="3200" dirty="0" smtClean="0"/>
              <a:t>  &lt;</a:t>
            </a:r>
            <a:r>
              <a:rPr lang="en-US" sz="3200" dirty="0"/>
              <a:t>h1&gt;Hello, world!&lt;/h1&gt;</a:t>
            </a:r>
          </a:p>
          <a:p>
            <a:r>
              <a:rPr lang="en-US" sz="3200" dirty="0" smtClean="0"/>
              <a:t>    &lt;</a:t>
            </a:r>
            <a:r>
              <a:rPr lang="en-US" sz="3200" dirty="0"/>
              <a:t>h2&gt;</a:t>
            </a:r>
            <a:r>
              <a:rPr lang="en-US" sz="3200" dirty="0" err="1"/>
              <a:t>ipaddress</a:t>
            </a:r>
            <a:r>
              <a:rPr lang="en-US" sz="3200" dirty="0"/>
              <a:t>: #{node['</a:t>
            </a:r>
            <a:r>
              <a:rPr lang="en-US" sz="3200" dirty="0" err="1"/>
              <a:t>ipaddress</a:t>
            </a:r>
            <a:r>
              <a:rPr lang="en-US" sz="3200" dirty="0"/>
              <a:t>']}&lt;/h2&gt;</a:t>
            </a:r>
          </a:p>
          <a:p>
            <a:r>
              <a:rPr lang="en-US" sz="3200" dirty="0" smtClean="0"/>
              <a:t>    &lt;</a:t>
            </a:r>
            <a:r>
              <a:rPr lang="en-US" sz="3200" dirty="0"/>
              <a:t>h2&gt;hostname: #{node['hostname']}&lt;/h2&gt;</a:t>
            </a:r>
          </a:p>
          <a:p>
            <a:r>
              <a:rPr lang="en-US" sz="3200" dirty="0" smtClean="0"/>
              <a:t>    &lt;</a:t>
            </a:r>
            <a:r>
              <a:rPr lang="en-US" sz="3200" dirty="0"/>
              <a:t>h2&gt;total memory: #{node['memory']['total']}&lt;/h2&gt;</a:t>
            </a:r>
          </a:p>
          <a:p>
            <a:r>
              <a:rPr lang="en-US" sz="3200" dirty="0" smtClean="0"/>
              <a:t>    &lt;</a:t>
            </a:r>
            <a:r>
              <a:rPr lang="en-US" sz="3200" dirty="0"/>
              <a:t>h2&gt;CPU </a:t>
            </a:r>
            <a:r>
              <a:rPr lang="en-US" sz="3200" dirty="0" err="1"/>
              <a:t>Mhz</a:t>
            </a:r>
            <a:r>
              <a:rPr lang="en-US" sz="3200" dirty="0"/>
              <a:t>: #{node['</a:t>
            </a:r>
            <a:r>
              <a:rPr lang="en-US" sz="3200" dirty="0" err="1"/>
              <a:t>cpu</a:t>
            </a:r>
            <a:r>
              <a:rPr lang="en-US" sz="3200" dirty="0"/>
              <a:t>']['0']['</a:t>
            </a:r>
            <a:r>
              <a:rPr lang="en-US" sz="3200" dirty="0" err="1"/>
              <a:t>mhz</a:t>
            </a:r>
            <a:r>
              <a:rPr lang="en-US" sz="3200" dirty="0"/>
              <a:t>']}&lt;/</a:t>
            </a:r>
            <a:r>
              <a:rPr lang="en-US" sz="3200"/>
              <a:t>h2</a:t>
            </a:r>
            <a:r>
              <a:rPr lang="en-US" sz="3200" smtClean="0"/>
              <a:t>&gt;</a:t>
            </a:r>
            <a:endParaRPr lang="en-US" sz="3200" dirty="0"/>
          </a:p>
          <a:p>
            <a:r>
              <a:rPr lang="en-US" sz="3200" dirty="0" smtClean="0"/>
              <a:t> &lt;/</a:t>
            </a:r>
            <a:r>
              <a:rPr lang="en-US" sz="3200" dirty="0"/>
              <a:t>body&gt;</a:t>
            </a:r>
          </a:p>
          <a:p>
            <a:r>
              <a:rPr lang="en-US" sz="3200" dirty="0"/>
              <a:t>&lt;/html&gt;</a:t>
            </a:r>
          </a:p>
        </p:txBody>
      </p:sp>
      <p:sp>
        <p:nvSpPr>
          <p:cNvPr id="4" name="Text Placeholder 3"/>
          <p:cNvSpPr>
            <a:spLocks noGrp="1"/>
          </p:cNvSpPr>
          <p:nvPr>
            <p:ph type="body" sz="quarter" idx="11"/>
          </p:nvPr>
        </p:nvSpPr>
        <p:spPr/>
        <p:txBody>
          <a:bodyPr>
            <a:noAutofit/>
          </a:bodyPr>
          <a:lstStyle/>
          <a:p>
            <a:r>
              <a:rPr lang="en-US" sz="3200" dirty="0" smtClean="0"/>
              <a:t>~\cookbooks\</a:t>
            </a:r>
            <a:r>
              <a:rPr lang="en-US" sz="3200" dirty="0" err="1" smtClean="0"/>
              <a:t>iis</a:t>
            </a:r>
            <a:r>
              <a:rPr lang="en-US" sz="3200" dirty="0" smtClean="0"/>
              <a:t>-demo\templates\default\</a:t>
            </a:r>
            <a:r>
              <a:rPr lang="en-US" sz="3200" dirty="0" err="1" smtClean="0"/>
              <a:t>Default.htm.erb</a:t>
            </a:r>
            <a:endParaRPr lang="en-US" sz="3200"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10264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noAutofit/>
          </a:bodyPr>
          <a:lstStyle/>
          <a:p>
            <a:r>
              <a:rPr lang="en-US" sz="3200" dirty="0"/>
              <a:t>&lt;html&gt;</a:t>
            </a:r>
          </a:p>
          <a:p>
            <a:r>
              <a:rPr lang="en-US" sz="3200" dirty="0"/>
              <a:t>  &lt;body&gt;</a:t>
            </a:r>
          </a:p>
          <a:p>
            <a:r>
              <a:rPr lang="en-US" sz="3200" dirty="0"/>
              <a:t>    &lt;h1&gt;Hello, world!&lt;/h1&gt;</a:t>
            </a:r>
          </a:p>
          <a:p>
            <a:r>
              <a:rPr lang="en-US" sz="3200" dirty="0"/>
              <a:t>    &lt;h2&gt;</a:t>
            </a:r>
            <a:r>
              <a:rPr lang="en-US" sz="3200" dirty="0" err="1"/>
              <a:t>ipaddress</a:t>
            </a:r>
            <a:r>
              <a:rPr lang="en-US" sz="3200" dirty="0"/>
              <a:t>: </a:t>
            </a:r>
            <a:r>
              <a:rPr lang="en-US" sz="3200" dirty="0" smtClean="0"/>
              <a:t>&lt;%= node</a:t>
            </a:r>
            <a:r>
              <a:rPr lang="en-US" sz="3200" dirty="0"/>
              <a:t>['</a:t>
            </a:r>
            <a:r>
              <a:rPr lang="en-US" sz="3200" dirty="0" err="1"/>
              <a:t>ipaddress</a:t>
            </a:r>
            <a:r>
              <a:rPr lang="en-US" sz="3200" dirty="0" smtClean="0"/>
              <a:t>'] %&gt;&lt;/</a:t>
            </a:r>
            <a:r>
              <a:rPr lang="en-US" sz="3200" dirty="0"/>
              <a:t>h2&gt;</a:t>
            </a:r>
          </a:p>
          <a:p>
            <a:r>
              <a:rPr lang="en-US" sz="3200" dirty="0"/>
              <a:t>    &lt;h2&gt;hostname: </a:t>
            </a:r>
            <a:r>
              <a:rPr lang="en-US" sz="3200" dirty="0" smtClean="0"/>
              <a:t>&lt;%= node</a:t>
            </a:r>
            <a:r>
              <a:rPr lang="en-US" sz="3200" dirty="0"/>
              <a:t>['hostname</a:t>
            </a:r>
            <a:r>
              <a:rPr lang="en-US" sz="3200" dirty="0" smtClean="0"/>
              <a:t>'] %&gt;&lt;/</a:t>
            </a:r>
            <a:r>
              <a:rPr lang="en-US" sz="3200" dirty="0"/>
              <a:t>h2&gt;</a:t>
            </a:r>
          </a:p>
          <a:p>
            <a:r>
              <a:rPr lang="en-US" sz="3200" dirty="0"/>
              <a:t>    &lt;h2&gt;total memory: </a:t>
            </a:r>
            <a:r>
              <a:rPr lang="en-US" sz="3200" dirty="0" smtClean="0"/>
              <a:t>&lt;%= node</a:t>
            </a:r>
            <a:r>
              <a:rPr lang="en-US" sz="3200" dirty="0"/>
              <a:t>['memory']['total</a:t>
            </a:r>
            <a:r>
              <a:rPr lang="en-US" sz="3200" dirty="0" smtClean="0"/>
              <a:t>'] %&gt;&lt;/</a:t>
            </a:r>
            <a:r>
              <a:rPr lang="en-US" sz="3200" dirty="0"/>
              <a:t>h2&gt;</a:t>
            </a:r>
          </a:p>
          <a:p>
            <a:r>
              <a:rPr lang="en-US" sz="3200" dirty="0"/>
              <a:t>    &lt;h2&gt;CPU </a:t>
            </a:r>
            <a:r>
              <a:rPr lang="en-US" sz="3200" dirty="0" err="1"/>
              <a:t>Mhz</a:t>
            </a:r>
            <a:r>
              <a:rPr lang="en-US" sz="3200" dirty="0"/>
              <a:t>: </a:t>
            </a:r>
            <a:r>
              <a:rPr lang="en-US" sz="3200" dirty="0" smtClean="0"/>
              <a:t>&lt;%= node</a:t>
            </a:r>
            <a:r>
              <a:rPr lang="en-US" sz="3200" dirty="0"/>
              <a:t>['</a:t>
            </a:r>
            <a:r>
              <a:rPr lang="en-US" sz="3200" dirty="0" err="1"/>
              <a:t>cpu</a:t>
            </a:r>
            <a:r>
              <a:rPr lang="en-US" sz="3200" dirty="0"/>
              <a:t>']['0']['</a:t>
            </a:r>
            <a:r>
              <a:rPr lang="en-US" sz="3200" dirty="0" err="1"/>
              <a:t>mhz</a:t>
            </a:r>
            <a:r>
              <a:rPr lang="en-US" sz="3200" dirty="0" smtClean="0"/>
              <a:t>'] %&gt;&lt;/</a:t>
            </a:r>
            <a:r>
              <a:rPr lang="en-US" sz="3200" dirty="0"/>
              <a:t>h2</a:t>
            </a:r>
            <a:r>
              <a:rPr lang="en-US" sz="3200" dirty="0" smtClean="0"/>
              <a:t>&gt;</a:t>
            </a:r>
            <a:endParaRPr lang="en-US" sz="3200" dirty="0"/>
          </a:p>
          <a:p>
            <a:r>
              <a:rPr lang="en-US" sz="3200" dirty="0"/>
              <a:t> &lt;/body&gt;</a:t>
            </a:r>
          </a:p>
          <a:p>
            <a:r>
              <a:rPr lang="en-US" sz="3200" dirty="0"/>
              <a:t>&lt;/html&gt;</a:t>
            </a:r>
          </a:p>
        </p:txBody>
      </p:sp>
      <p:sp>
        <p:nvSpPr>
          <p:cNvPr id="4" name="Text Placeholder 3"/>
          <p:cNvSpPr>
            <a:spLocks noGrp="1"/>
          </p:cNvSpPr>
          <p:nvPr>
            <p:ph type="body" sz="quarter" idx="11"/>
          </p:nvPr>
        </p:nvSpPr>
        <p:spPr/>
        <p:txBody>
          <a:bodyPr>
            <a:noAutofit/>
          </a:bodyPr>
          <a:lstStyle/>
          <a:p>
            <a:r>
              <a:rPr lang="en-US" sz="3200" dirty="0" smtClean="0"/>
              <a:t>~\cookbooks\</a:t>
            </a:r>
            <a:r>
              <a:rPr lang="en-US" sz="3200" dirty="0" err="1" smtClean="0"/>
              <a:t>iis</a:t>
            </a:r>
            <a:r>
              <a:rPr lang="en-US" sz="3200" dirty="0" smtClean="0"/>
              <a:t>-demo\templates\default\</a:t>
            </a:r>
            <a:r>
              <a:rPr lang="en-US" sz="3200" dirty="0" err="1" smtClean="0"/>
              <a:t>Default.htm.erb</a:t>
            </a:r>
            <a:endParaRPr lang="en-US" sz="3200" dirty="0"/>
          </a:p>
        </p:txBody>
      </p:sp>
      <p:sp>
        <p:nvSpPr>
          <p:cNvPr id="6" name="Text Placeholder 5"/>
          <p:cNvSpPr>
            <a:spLocks noGrp="1"/>
          </p:cNvSpPr>
          <p:nvPr>
            <p:ph type="body" sz="quarter" idx="13"/>
          </p:nvPr>
        </p:nvSpPr>
        <p:spPr>
          <a:xfrm>
            <a:off x="1135042" y="3912865"/>
            <a:ext cx="14404273" cy="2249396"/>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89848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t>
            </a:r>
            <a:r>
              <a:rPr lang="en-US" dirty="0" err="1" smtClean="0"/>
              <a:t>iis</a:t>
            </a:r>
            <a:r>
              <a:rPr lang="en-US" dirty="0" smtClean="0"/>
              <a:t>-demo'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9623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Autofit/>
          </a:bodyPr>
          <a:lstStyle/>
          <a:p>
            <a:r>
              <a:rPr lang="en-US" sz="3200" dirty="0"/>
              <a:t># ... POWERSHELL_SCRIPT RESOURCE ...</a:t>
            </a:r>
          </a:p>
          <a:p>
            <a:endParaRPr lang="en-US" sz="3200" dirty="0"/>
          </a:p>
          <a:p>
            <a:r>
              <a:rPr lang="en-US" sz="3200" dirty="0"/>
              <a:t>file 'c:\</a:t>
            </a:r>
            <a:r>
              <a:rPr lang="en-US" sz="3200" dirty="0" err="1"/>
              <a:t>inetpub</a:t>
            </a:r>
            <a:r>
              <a:rPr lang="en-US" sz="3200" dirty="0"/>
              <a:t>\</a:t>
            </a:r>
            <a:r>
              <a:rPr lang="en-US" sz="3200" dirty="0" err="1"/>
              <a:t>wwwroot</a:t>
            </a:r>
            <a:r>
              <a:rPr lang="en-US" sz="3200" dirty="0"/>
              <a:t>\</a:t>
            </a:r>
            <a:r>
              <a:rPr lang="en-US" sz="3200" dirty="0" err="1"/>
              <a:t>Default.htm</a:t>
            </a:r>
            <a:r>
              <a:rPr lang="en-US" sz="3200" dirty="0"/>
              <a:t>' do</a:t>
            </a:r>
          </a:p>
          <a:p>
            <a:r>
              <a:rPr lang="en-US" sz="3200" dirty="0"/>
              <a:t>  content "&lt;h1&gt;Hello, world!&lt;/h1&gt;</a:t>
            </a:r>
          </a:p>
          <a:p>
            <a:r>
              <a:rPr lang="en-US" sz="3200" dirty="0"/>
              <a:t>&lt;h2&gt;</a:t>
            </a:r>
            <a:r>
              <a:rPr lang="en-US" sz="3200" dirty="0" err="1"/>
              <a:t>ipaddress</a:t>
            </a:r>
            <a:r>
              <a:rPr lang="en-US" sz="3200" dirty="0"/>
              <a:t>: #{node['</a:t>
            </a:r>
            <a:r>
              <a:rPr lang="en-US" sz="3200" dirty="0" err="1"/>
              <a:t>ipaddress</a:t>
            </a:r>
            <a:r>
              <a:rPr lang="en-US" sz="3200" dirty="0"/>
              <a:t>']}&lt;/h2&gt;</a:t>
            </a:r>
          </a:p>
          <a:p>
            <a:r>
              <a:rPr lang="en-US" sz="3200" dirty="0"/>
              <a:t>&lt;h2&gt;hostname: #{node['hostname']}&lt;/h2&gt;</a:t>
            </a:r>
          </a:p>
          <a:p>
            <a:r>
              <a:rPr lang="en-US" sz="3200" dirty="0"/>
              <a:t>&lt;h2&gt;total memory: #{node['memory']['total']}&lt;/h2&gt;</a:t>
            </a:r>
          </a:p>
          <a:p>
            <a:r>
              <a:rPr lang="en-US" sz="3200" dirty="0"/>
              <a:t>&lt;h2&gt;CPU </a:t>
            </a:r>
            <a:r>
              <a:rPr lang="en-US" sz="3200" dirty="0" err="1"/>
              <a:t>Mhz</a:t>
            </a:r>
            <a:r>
              <a:rPr lang="en-US" sz="3200" dirty="0"/>
              <a:t>: #{node['</a:t>
            </a:r>
            <a:r>
              <a:rPr lang="en-US" sz="3200" dirty="0" err="1"/>
              <a:t>cpu</a:t>
            </a:r>
            <a:r>
              <a:rPr lang="en-US" sz="3200" dirty="0"/>
              <a:t>']['0']['</a:t>
            </a:r>
            <a:r>
              <a:rPr lang="en-US" sz="3200" dirty="0" err="1"/>
              <a:t>mhz</a:t>
            </a:r>
            <a:r>
              <a:rPr lang="en-US" sz="3200" dirty="0"/>
              <a:t>']}&lt;/h2&gt;"</a:t>
            </a:r>
          </a:p>
          <a:p>
            <a:r>
              <a:rPr lang="en-US" sz="3200" dirty="0" smtClean="0"/>
              <a:t>end</a:t>
            </a:r>
            <a:endParaRPr lang="en-US" sz="3200" dirty="0"/>
          </a:p>
          <a:p>
            <a:r>
              <a:rPr lang="en-US" sz="3200" dirty="0"/>
              <a:t># ... SERVICE RESOURCE ...</a:t>
            </a:r>
          </a:p>
        </p:txBody>
      </p:sp>
      <p:sp>
        <p:nvSpPr>
          <p:cNvPr id="4" name="Text Placeholder 3"/>
          <p:cNvSpPr>
            <a:spLocks noGrp="1"/>
          </p:cNvSpPr>
          <p:nvPr>
            <p:ph type="body" sz="quarter" idx="11"/>
          </p:nvPr>
        </p:nvSpPr>
        <p:spPr/>
        <p:txBody>
          <a:bodyPr>
            <a:noAutofit/>
          </a:bodyPr>
          <a:lstStyle/>
          <a:p>
            <a:r>
              <a:rPr lang="en-US" sz="3733" dirty="0" smtClean="0"/>
              <a:t>~\cookbooks\</a:t>
            </a:r>
            <a:r>
              <a:rPr lang="en-US" sz="3733" dirty="0" err="1" smtClean="0"/>
              <a:t>iis</a:t>
            </a:r>
            <a:r>
              <a:rPr lang="en-US" sz="3733" dirty="0" smtClean="0"/>
              <a:t>-demo\recipes\</a:t>
            </a:r>
            <a:r>
              <a:rPr lang="en-US" sz="3733" dirty="0" err="1" smtClean="0"/>
              <a:t>server.rb</a:t>
            </a:r>
            <a:endParaRPr lang="en-US" sz="3733" dirty="0"/>
          </a:p>
        </p:txBody>
      </p:sp>
      <p:sp>
        <p:nvSpPr>
          <p:cNvPr id="5" name="Text Placeholder 4"/>
          <p:cNvSpPr>
            <a:spLocks noGrp="1"/>
          </p:cNvSpPr>
          <p:nvPr>
            <p:ph type="body" sz="quarter" idx="12"/>
          </p:nvPr>
        </p:nvSpPr>
        <p:spPr>
          <a:xfrm>
            <a:off x="1133900" y="3882887"/>
            <a:ext cx="14404273" cy="2928730"/>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69360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sz="3200" dirty="0"/>
              <a:t># ... POWERSHELL_SCRIPT RESOURCE ...</a:t>
            </a:r>
          </a:p>
          <a:p>
            <a:endParaRPr lang="en-US" sz="3200" dirty="0"/>
          </a:p>
          <a:p>
            <a:r>
              <a:rPr lang="en-US" sz="3200" dirty="0" smtClean="0"/>
              <a:t>template 'c</a:t>
            </a:r>
            <a:r>
              <a:rPr lang="en-US" sz="3200" dirty="0"/>
              <a:t>:\</a:t>
            </a:r>
            <a:r>
              <a:rPr lang="en-US" sz="3200" dirty="0" err="1"/>
              <a:t>inetpub</a:t>
            </a:r>
            <a:r>
              <a:rPr lang="en-US" sz="3200" dirty="0"/>
              <a:t>\</a:t>
            </a:r>
            <a:r>
              <a:rPr lang="en-US" sz="3200" dirty="0" err="1"/>
              <a:t>wwwroot</a:t>
            </a:r>
            <a:r>
              <a:rPr lang="en-US" sz="3200" dirty="0"/>
              <a:t>\</a:t>
            </a:r>
            <a:r>
              <a:rPr lang="en-US" sz="3200" dirty="0" err="1"/>
              <a:t>Default.htm</a:t>
            </a:r>
            <a:r>
              <a:rPr lang="en-US" sz="3200" dirty="0"/>
              <a:t>' do</a:t>
            </a:r>
          </a:p>
          <a:p>
            <a:endParaRPr lang="en-US" sz="3200" dirty="0"/>
          </a:p>
          <a:p>
            <a:r>
              <a:rPr lang="en-US" sz="3200" dirty="0"/>
              <a:t>end</a:t>
            </a:r>
          </a:p>
          <a:p>
            <a:endParaRPr lang="en-US" sz="3200" dirty="0"/>
          </a:p>
          <a:p>
            <a:r>
              <a:rPr lang="en-US" sz="3200" dirty="0"/>
              <a:t># ... SERVICE RESOURCE ...</a:t>
            </a:r>
          </a:p>
        </p:txBody>
      </p:sp>
      <p:sp>
        <p:nvSpPr>
          <p:cNvPr id="4" name="Text Placeholder 3"/>
          <p:cNvSpPr>
            <a:spLocks noGrp="1"/>
          </p:cNvSpPr>
          <p:nvPr>
            <p:ph type="body" sz="quarter" idx="11"/>
          </p:nvPr>
        </p:nvSpPr>
        <p:spPr/>
        <p:txBody>
          <a:bodyPr>
            <a:noAutofit/>
          </a:bodyPr>
          <a:lstStyle/>
          <a:p>
            <a:r>
              <a:rPr lang="en-US" sz="3733" dirty="0" smtClean="0"/>
              <a:t>~\cookbooks\</a:t>
            </a:r>
            <a:r>
              <a:rPr lang="en-US" sz="3733" dirty="0" err="1" smtClean="0"/>
              <a:t>iis</a:t>
            </a:r>
            <a:r>
              <a:rPr lang="en-US" sz="3733" dirty="0" smtClean="0"/>
              <a:t>-demo\recipes\</a:t>
            </a:r>
            <a:r>
              <a:rPr lang="en-US" sz="3733" dirty="0" err="1" smtClean="0"/>
              <a:t>server.rb</a:t>
            </a:r>
            <a:endParaRPr lang="en-US" sz="3733" dirty="0"/>
          </a:p>
        </p:txBody>
      </p:sp>
      <p:sp>
        <p:nvSpPr>
          <p:cNvPr id="6" name="Text Placeholder 6"/>
          <p:cNvSpPr>
            <a:spLocks noGrp="1"/>
          </p:cNvSpPr>
          <p:nvPr>
            <p:ph type="body" sz="quarter" idx="13"/>
          </p:nvPr>
        </p:nvSpPr>
        <p:spPr>
          <a:xfrm>
            <a:off x="1114060" y="3224685"/>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8786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Demo: The '</a:t>
            </a:r>
            <a:r>
              <a:rPr lang="en-US" sz="5400" dirty="0" err="1" smtClean="0"/>
              <a:t>iis</a:t>
            </a:r>
            <a:r>
              <a:rPr lang="en-US" sz="5400" dirty="0" smtClean="0"/>
              <a:t>-demo' Server Recipe</a:t>
            </a:r>
            <a:endParaRPr lang="en-US" sz="5400" dirty="0"/>
          </a:p>
        </p:txBody>
      </p:sp>
      <p:sp>
        <p:nvSpPr>
          <p:cNvPr id="3" name="Content Placeholder 2"/>
          <p:cNvSpPr>
            <a:spLocks noGrp="1"/>
          </p:cNvSpPr>
          <p:nvPr>
            <p:ph sz="quarter" idx="10"/>
          </p:nvPr>
        </p:nvSpPr>
        <p:spPr>
          <a:xfrm>
            <a:off x="1121104" y="2113747"/>
            <a:ext cx="14423693" cy="6058703"/>
          </a:xfrm>
        </p:spPr>
        <p:txBody>
          <a:bodyPr>
            <a:normAutofit fontScale="62500" lnSpcReduction="20000"/>
          </a:bodyPr>
          <a:lstStyle/>
          <a:p>
            <a:r>
              <a:rPr lang="en-US" dirty="0" err="1"/>
              <a:t>powershell_script</a:t>
            </a:r>
            <a:r>
              <a:rPr lang="en-US" dirty="0"/>
              <a:t> "Install IIS" do</a:t>
            </a:r>
          </a:p>
          <a:p>
            <a:r>
              <a:rPr lang="en-US" dirty="0"/>
              <a:t>  code "add-</a:t>
            </a:r>
            <a:r>
              <a:rPr lang="en-US" dirty="0" err="1"/>
              <a:t>windowsfeature</a:t>
            </a:r>
            <a:r>
              <a:rPr lang="en-US" dirty="0"/>
              <a:t> Web-Server"</a:t>
            </a:r>
          </a:p>
          <a:p>
            <a:r>
              <a:rPr lang="en-US" dirty="0"/>
              <a:t>e</a:t>
            </a:r>
            <a:r>
              <a:rPr lang="en-US" dirty="0" smtClean="0"/>
              <a:t>nd</a:t>
            </a:r>
            <a:endParaRPr lang="en-US" dirty="0"/>
          </a:p>
          <a:p>
            <a:endParaRPr lang="en-US" dirty="0"/>
          </a:p>
          <a:p>
            <a:r>
              <a:rPr lang="en-US" sz="4000" dirty="0"/>
              <a:t>file 'c:\</a:t>
            </a:r>
            <a:r>
              <a:rPr lang="en-US" sz="4000" dirty="0" err="1"/>
              <a:t>inetpub</a:t>
            </a:r>
            <a:r>
              <a:rPr lang="en-US" sz="4000" dirty="0"/>
              <a:t>\</a:t>
            </a:r>
            <a:r>
              <a:rPr lang="en-US" sz="4000" dirty="0" err="1"/>
              <a:t>wwwroot</a:t>
            </a:r>
            <a:r>
              <a:rPr lang="en-US" sz="4000" dirty="0"/>
              <a:t>\</a:t>
            </a:r>
            <a:r>
              <a:rPr lang="en-US" sz="4000" dirty="0" err="1"/>
              <a:t>Default.htm</a:t>
            </a:r>
            <a:r>
              <a:rPr lang="en-US" sz="4000" dirty="0" smtClean="0"/>
              <a:t>'</a:t>
            </a:r>
          </a:p>
          <a:p>
            <a:r>
              <a:rPr lang="en-US" sz="4000" dirty="0"/>
              <a:t> </a:t>
            </a:r>
            <a:r>
              <a:rPr lang="en-US" sz="4000" dirty="0" smtClean="0"/>
              <a:t> content </a:t>
            </a:r>
            <a:r>
              <a:rPr lang="en-US" sz="4000" dirty="0"/>
              <a:t>"&lt;h1&gt;Hello, world!&lt;/h1&gt;</a:t>
            </a:r>
          </a:p>
          <a:p>
            <a:r>
              <a:rPr lang="en-US" sz="4000" dirty="0"/>
              <a:t>&lt;h2&gt;</a:t>
            </a:r>
            <a:r>
              <a:rPr lang="en-US" sz="4000" dirty="0" err="1"/>
              <a:t>ipaddress</a:t>
            </a:r>
            <a:r>
              <a:rPr lang="en-US" sz="4000" dirty="0"/>
              <a:t>: #{node['</a:t>
            </a:r>
            <a:r>
              <a:rPr lang="en-US" sz="4000" dirty="0" err="1"/>
              <a:t>ipaddress</a:t>
            </a:r>
            <a:r>
              <a:rPr lang="en-US" sz="4000" dirty="0"/>
              <a:t>']}&lt;/h2&gt;</a:t>
            </a:r>
          </a:p>
          <a:p>
            <a:r>
              <a:rPr lang="en-US" sz="4000" dirty="0"/>
              <a:t>&lt;h2&gt;hostname: #{node['hostname']}&lt;/h2&gt;</a:t>
            </a:r>
          </a:p>
          <a:p>
            <a:r>
              <a:rPr lang="en-US" sz="4000" dirty="0"/>
              <a:t>&lt;h2&gt;total memory: #{node['memory']['total']}&lt;/h2&gt;</a:t>
            </a:r>
          </a:p>
          <a:p>
            <a:r>
              <a:rPr lang="en-US" sz="4000" dirty="0"/>
              <a:t>&lt;h2&gt;CPU </a:t>
            </a:r>
            <a:r>
              <a:rPr lang="en-US" sz="4000" dirty="0" err="1"/>
              <a:t>Mhz</a:t>
            </a:r>
            <a:r>
              <a:rPr lang="en-US" sz="4000" dirty="0"/>
              <a:t>: #{node['</a:t>
            </a:r>
            <a:r>
              <a:rPr lang="en-US" sz="4000" dirty="0" err="1"/>
              <a:t>cpu</a:t>
            </a:r>
            <a:r>
              <a:rPr lang="en-US" sz="4000" dirty="0"/>
              <a:t>']['0']['</a:t>
            </a:r>
            <a:r>
              <a:rPr lang="en-US" sz="4000" dirty="0" err="1"/>
              <a:t>mhz</a:t>
            </a:r>
            <a:r>
              <a:rPr lang="en-US" sz="4000" dirty="0"/>
              <a:t>']}&lt;/h2</a:t>
            </a:r>
            <a:r>
              <a:rPr lang="en-US" sz="4000" dirty="0" smtClean="0"/>
              <a:t>&gt;"</a:t>
            </a:r>
          </a:p>
          <a:p>
            <a:r>
              <a:rPr lang="en-US" dirty="0" smtClean="0"/>
              <a:t>end</a:t>
            </a:r>
          </a:p>
          <a:p>
            <a:endParaRPr lang="en-US" dirty="0" smtClean="0"/>
          </a:p>
          <a:p>
            <a:r>
              <a:rPr lang="en-US" dirty="0"/>
              <a:t>service "w3svc"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3733" dirty="0"/>
              <a:t>~/cookbooks</a:t>
            </a:r>
            <a:r>
              <a:rPr lang="en-US" sz="3733" dirty="0" smtClean="0"/>
              <a:t>/</a:t>
            </a:r>
            <a:r>
              <a:rPr lang="en-US" sz="3733" dirty="0" err="1" smtClean="0"/>
              <a:t>iis</a:t>
            </a:r>
            <a:r>
              <a:rPr lang="en-US" sz="3733" dirty="0" smtClean="0"/>
              <a:t>-demo/</a:t>
            </a:r>
            <a:r>
              <a:rPr lang="en-US" sz="3733" dirty="0"/>
              <a:t>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71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sz="3200" dirty="0"/>
              <a:t># ... POWERSHELL_SCRIPT RESOURCE ...</a:t>
            </a:r>
          </a:p>
          <a:p>
            <a:endParaRPr lang="en-US" sz="3200" dirty="0"/>
          </a:p>
          <a:p>
            <a:r>
              <a:rPr lang="en-US" sz="3200" dirty="0"/>
              <a:t>template 'c:\</a:t>
            </a:r>
            <a:r>
              <a:rPr lang="en-US" sz="3200" dirty="0" err="1"/>
              <a:t>inetpub</a:t>
            </a:r>
            <a:r>
              <a:rPr lang="en-US" sz="3200" dirty="0"/>
              <a:t>\</a:t>
            </a:r>
            <a:r>
              <a:rPr lang="en-US" sz="3200" dirty="0" err="1"/>
              <a:t>wwwroot</a:t>
            </a:r>
            <a:r>
              <a:rPr lang="en-US" sz="3200" dirty="0"/>
              <a:t>\</a:t>
            </a:r>
            <a:r>
              <a:rPr lang="en-US" sz="3200" dirty="0" err="1"/>
              <a:t>Default.htm</a:t>
            </a:r>
            <a:r>
              <a:rPr lang="en-US" sz="3200" dirty="0"/>
              <a:t>' do</a:t>
            </a:r>
          </a:p>
          <a:p>
            <a:r>
              <a:rPr lang="en-US" sz="3200" dirty="0" smtClean="0"/>
              <a:t>  source "????????????"</a:t>
            </a:r>
            <a:endParaRPr lang="en-US" sz="3200" dirty="0"/>
          </a:p>
          <a:p>
            <a:r>
              <a:rPr lang="en-US" sz="3200" dirty="0"/>
              <a:t>end</a:t>
            </a:r>
          </a:p>
          <a:p>
            <a:endParaRPr lang="en-US" sz="3200" dirty="0"/>
          </a:p>
          <a:p>
            <a:r>
              <a:rPr lang="en-US" sz="3200" dirty="0"/>
              <a:t># ... SERVICE RESOURCE ...</a:t>
            </a:r>
          </a:p>
        </p:txBody>
      </p:sp>
      <p:sp>
        <p:nvSpPr>
          <p:cNvPr id="4" name="Text Placeholder 3"/>
          <p:cNvSpPr>
            <a:spLocks noGrp="1"/>
          </p:cNvSpPr>
          <p:nvPr>
            <p:ph type="body" sz="quarter" idx="11"/>
          </p:nvPr>
        </p:nvSpPr>
        <p:spPr/>
        <p:txBody>
          <a:bodyPr>
            <a:noAutofit/>
          </a:bodyPr>
          <a:lstStyle/>
          <a:p>
            <a:r>
              <a:rPr lang="en-US" sz="3733" dirty="0"/>
              <a:t>~\cookbooks\</a:t>
            </a:r>
            <a:r>
              <a:rPr lang="en-US" sz="3733" dirty="0" err="1"/>
              <a:t>iis</a:t>
            </a:r>
            <a:r>
              <a:rPr lang="en-US" sz="3733" dirty="0"/>
              <a:t>-demo\recipes\</a:t>
            </a:r>
            <a:r>
              <a:rPr lang="en-US" sz="3733" dirty="0" err="1"/>
              <a:t>server.rb</a:t>
            </a:r>
            <a:endParaRPr lang="en-US" sz="3733" dirty="0"/>
          </a:p>
        </p:txBody>
      </p:sp>
      <p:sp>
        <p:nvSpPr>
          <p:cNvPr id="6" name="Text Placeholder 6"/>
          <p:cNvSpPr>
            <a:spLocks noGrp="1"/>
          </p:cNvSpPr>
          <p:nvPr>
            <p:ph type="body" sz="quarter" idx="13"/>
          </p:nvPr>
        </p:nvSpPr>
        <p:spPr>
          <a:xfrm>
            <a:off x="1137577" y="381178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5584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Folder PATH listing</a:t>
            </a:r>
          </a:p>
          <a:p>
            <a:r>
              <a:rPr lang="en-US" dirty="0"/>
              <a:t>Volume serial number is B04A-119C</a:t>
            </a:r>
          </a:p>
          <a:p>
            <a:r>
              <a:rPr lang="en-US" dirty="0"/>
              <a:t>C:\USERS\ADMINISTRATOR\COOKBOOKS\IIS-DEMO\TEMPLATES\DEFAULT</a:t>
            </a:r>
          </a:p>
          <a:p>
            <a:r>
              <a:rPr lang="en-US" dirty="0"/>
              <a:t>    </a:t>
            </a:r>
            <a:r>
              <a:rPr lang="en-US" dirty="0" err="1"/>
              <a:t>Default.htm.erb</a:t>
            </a:r>
            <a:endParaRPr lang="en-US" dirty="0"/>
          </a:p>
          <a:p>
            <a:endParaRPr lang="en-US" dirty="0"/>
          </a:p>
          <a:p>
            <a:r>
              <a:rPr lang="en-US" dirty="0"/>
              <a:t>No subfolders exist</a:t>
            </a:r>
          </a:p>
          <a:p>
            <a:endParaRPr lang="en-US" dirty="0"/>
          </a:p>
        </p:txBody>
      </p:sp>
      <p:sp>
        <p:nvSpPr>
          <p:cNvPr id="3" name="Title 2"/>
          <p:cNvSpPr>
            <a:spLocks noGrp="1"/>
          </p:cNvSpPr>
          <p:nvPr>
            <p:ph type="title"/>
          </p:nvPr>
        </p:nvSpPr>
        <p:spPr/>
        <p:txBody>
          <a:bodyPr>
            <a:normAutofit fontScale="90000"/>
          </a:bodyPr>
          <a:lstStyle/>
          <a:p>
            <a:r>
              <a:rPr lang="en-US" dirty="0" smtClean="0"/>
              <a:t>GE: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tree /f cookbooks\</a:t>
            </a:r>
            <a:r>
              <a:rPr lang="en-US" dirty="0" err="1" smtClean="0"/>
              <a:t>iis</a:t>
            </a:r>
            <a:r>
              <a:rPr lang="en-US" dirty="0" smtClean="0"/>
              <a:t>-demo\templates\default</a:t>
            </a:r>
            <a:endParaRPr lang="en-US" dirty="0"/>
          </a:p>
        </p:txBody>
      </p:sp>
      <p:sp>
        <p:nvSpPr>
          <p:cNvPr id="5" name="Rectangle 4"/>
          <p:cNvSpPr/>
          <p:nvPr/>
        </p:nvSpPr>
        <p:spPr bwMode="auto">
          <a:xfrm>
            <a:off x="1125673" y="341640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459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r>
              <a:rPr lang="en-US" dirty="0" smtClean="0"/>
              <a:t>  source </a:t>
            </a:r>
            <a:r>
              <a:rPr lang="uk-UA" dirty="0" smtClean="0"/>
              <a:t>'</a:t>
            </a:r>
            <a:r>
              <a:rPr lang="en-US" dirty="0" err="1" smtClean="0"/>
              <a:t>Default.htm.erb</a:t>
            </a:r>
            <a:r>
              <a:rPr lang="uk-UA"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t>
            </a:r>
            <a:r>
              <a:rPr lang="en-US" sz="3733" dirty="0" err="1"/>
              <a:t>iis</a:t>
            </a:r>
            <a:r>
              <a:rPr lang="en-US" sz="3733" dirty="0"/>
              <a:t>-demo\recipes\</a:t>
            </a:r>
            <a:r>
              <a:rPr lang="en-US" sz="3733" dirty="0" err="1"/>
              <a:t>server.rb</a:t>
            </a:r>
            <a:endParaRPr lang="en-US" sz="3733" dirty="0"/>
          </a:p>
        </p:txBody>
      </p:sp>
      <p:sp>
        <p:nvSpPr>
          <p:cNvPr id="6" name="Text Placeholder 6"/>
          <p:cNvSpPr>
            <a:spLocks noGrp="1"/>
          </p:cNvSpPr>
          <p:nvPr>
            <p:ph type="body" sz="quarter" idx="13"/>
          </p:nvPr>
        </p:nvSpPr>
        <p:spPr>
          <a:xfrm>
            <a:off x="1130264" y="2784716"/>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62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t>
            </a:r>
            <a:r>
              <a:rPr lang="en-US" dirty="0" err="1" smtClean="0"/>
              <a:t>iis</a:t>
            </a:r>
            <a:r>
              <a:rPr lang="en-US" dirty="0" smtClean="0"/>
              <a:t>-demo'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04155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sz="3600" dirty="0" smtClean="0">
                <a:latin typeface="+mj-lt"/>
              </a:rPr>
              <a:t>Use </a:t>
            </a:r>
            <a:r>
              <a:rPr lang="en-US" sz="3600" dirty="0" smtClean="0">
                <a:latin typeface="+mj-lt"/>
                <a:cs typeface="Courier New" panose="02070309020205020404" pitchFamily="49" charset="0"/>
              </a:rPr>
              <a:t>kitchen converge and kitchen verify </a:t>
            </a:r>
            <a:r>
              <a:rPr lang="en-US" sz="3600" dirty="0" smtClean="0">
                <a:latin typeface="+mj-lt"/>
              </a:rPr>
              <a:t>on the "</a:t>
            </a:r>
            <a:r>
              <a:rPr lang="en-US" sz="3600" dirty="0" err="1" smtClean="0">
                <a:latin typeface="+mj-lt"/>
              </a:rPr>
              <a:t>iis</a:t>
            </a:r>
            <a:r>
              <a:rPr lang="en-US" sz="3600" dirty="0" smtClean="0">
                <a:latin typeface="+mj-lt"/>
              </a:rPr>
              <a:t>-demo" cookbook</a:t>
            </a:r>
          </a:p>
          <a:p>
            <a:pPr marL="609585" indent="-609585">
              <a:lnSpc>
                <a:spcPct val="120000"/>
              </a:lnSpc>
              <a:buFont typeface="Wingdings" charset="2"/>
              <a:buChar char="q"/>
            </a:pPr>
            <a:r>
              <a:rPr lang="en-US" sz="3600" dirty="0" smtClean="0">
                <a:latin typeface="+mj-lt"/>
              </a:rPr>
              <a:t>Use </a:t>
            </a:r>
            <a:r>
              <a:rPr lang="en-US" sz="3600" dirty="0" smtClean="0">
                <a:latin typeface="+mj-lt"/>
                <a:cs typeface="Courier New" panose="02070309020205020404" pitchFamily="49" charset="0"/>
              </a:rPr>
              <a:t>chef-client</a:t>
            </a:r>
            <a:r>
              <a:rPr lang="en-US" sz="3600" dirty="0" smtClean="0">
                <a:latin typeface="+mj-lt"/>
              </a:rPr>
              <a:t> to apply the "</a:t>
            </a:r>
            <a:r>
              <a:rPr lang="en-US" sz="3600" dirty="0" err="1" smtClean="0">
                <a:latin typeface="+mj-lt"/>
              </a:rPr>
              <a:t>iis</a:t>
            </a:r>
            <a:r>
              <a:rPr lang="en-US" sz="3600" dirty="0" smtClean="0">
                <a:latin typeface="+mj-lt"/>
              </a:rPr>
              <a:t>-demo" cookbook's "default" recipe</a:t>
            </a:r>
          </a:p>
          <a:p>
            <a:pPr marL="609585" indent="-609585">
              <a:lnSpc>
                <a:spcPct val="120000"/>
              </a:lnSpc>
              <a:buFont typeface="Wingdings" charset="2"/>
              <a:buChar char="q"/>
            </a:pPr>
            <a:r>
              <a:rPr lang="en-US" sz="3600" dirty="0" smtClean="0"/>
              <a:t>Update the "</a:t>
            </a:r>
            <a:r>
              <a:rPr lang="en-US" sz="3600" dirty="0" err="1" smtClean="0"/>
              <a:t>iis</a:t>
            </a:r>
            <a:r>
              <a:rPr lang="en-US" sz="3600" dirty="0" smtClean="0"/>
              <a:t>-demo" cookbook's version for this patch</a:t>
            </a:r>
            <a:endParaRPr lang="en-US" sz="3600" dirty="0"/>
          </a:p>
          <a:p>
            <a:pPr marL="609585" indent="-609585">
              <a:lnSpc>
                <a:spcPct val="120000"/>
              </a:lnSpc>
              <a:buFont typeface="Wingdings" charset="2"/>
              <a:buChar char="q"/>
            </a:pPr>
            <a:r>
              <a:rPr lang="en-US" sz="3600" dirty="0" smtClean="0"/>
              <a:t>Commit the changes</a:t>
            </a:r>
            <a:endParaRPr lang="en-US" sz="3600" dirty="0"/>
          </a:p>
          <a:p>
            <a:pPr marL="609585" indent="-609585">
              <a:lnSpc>
                <a:spcPct val="120000"/>
              </a:lnSpc>
              <a:buFont typeface="Wingdings" charset="2"/>
              <a:buChar char="q"/>
            </a:pPr>
            <a:endParaRPr lang="en-US" sz="36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6565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379304"/>
            <a:ext cx="14423693" cy="4699034"/>
          </a:xfrm>
        </p:spPr>
        <p:txBody>
          <a:bodyPr/>
          <a:lstStyle/>
          <a:p>
            <a:r>
              <a:rPr lang="en-US" dirty="0"/>
              <a:t>-----&gt; Starting Kitchen (v1.4.2)</a:t>
            </a:r>
          </a:p>
          <a:p>
            <a:r>
              <a:rPr lang="en-US" dirty="0"/>
              <a:t>-----&gt; Setting up &lt;default-windows-2012r2&gt;...</a:t>
            </a:r>
          </a:p>
          <a:p>
            <a:r>
              <a:rPr lang="en-US" dirty="0"/>
              <a:t>       Finished setting up &lt;default-windows-2012r2&gt; (0m0.00s).</a:t>
            </a:r>
          </a:p>
          <a:p>
            <a:r>
              <a:rPr lang="en-US" dirty="0"/>
              <a:t>-----&gt; Verifying &lt;default-windows-2012r2&gt;...</a:t>
            </a:r>
          </a:p>
          <a:p>
            <a:r>
              <a:rPr lang="en-US" dirty="0"/>
              <a:t>..</a:t>
            </a:r>
          </a:p>
          <a:p>
            <a:endParaRPr lang="en-US" dirty="0"/>
          </a:p>
          <a:p>
            <a:r>
              <a:rPr lang="en-US" dirty="0"/>
              <a:t>Finished in 1.69 seconds (files took 1.01 seconds to load)</a:t>
            </a:r>
          </a:p>
          <a:p>
            <a:r>
              <a:rPr lang="en-US" dirty="0"/>
              <a:t>2 examples, 0 failures</a:t>
            </a:r>
          </a:p>
          <a:p>
            <a:endParaRPr lang="en-US" dirty="0"/>
          </a:p>
          <a:p>
            <a:r>
              <a:rPr lang="en-US" dirty="0"/>
              <a:t>       Finished verifying &lt;default-windows-2012r2&gt; (0m2.60s</a:t>
            </a:r>
            <a:r>
              <a:rPr lang="en-US" dirty="0" smtClean="0"/>
              <a:t>).</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978026"/>
          </a:xfrm>
        </p:spPr>
        <p:txBody>
          <a:bodyPr/>
          <a:lstStyle/>
          <a:p>
            <a:r>
              <a:rPr lang="en-US" dirty="0" smtClean="0"/>
              <a:t>&gt; </a:t>
            </a:r>
            <a:r>
              <a:rPr lang="en-US" dirty="0" smtClean="0"/>
              <a:t>cd ~\cookbooks\</a:t>
            </a:r>
            <a:r>
              <a:rPr lang="en-US" dirty="0" err="1" smtClean="0"/>
              <a:t>iis</a:t>
            </a:r>
            <a:r>
              <a:rPr lang="en-US" dirty="0" smtClean="0"/>
              <a:t>-demo</a:t>
            </a:r>
          </a:p>
          <a:p>
            <a:r>
              <a:rPr lang="en-US" dirty="0"/>
              <a:t>&gt;</a:t>
            </a:r>
            <a:r>
              <a:rPr lang="en-US" dirty="0" smtClean="0"/>
              <a:t> </a:t>
            </a:r>
            <a:r>
              <a:rPr lang="en-US" dirty="0" smtClean="0"/>
              <a:t>kitchen converge</a:t>
            </a:r>
          </a:p>
          <a:p>
            <a:r>
              <a:rPr lang="en-US" dirty="0" smtClean="0"/>
              <a:t>&gt; </a:t>
            </a:r>
            <a:r>
              <a:rPr lang="en-US" dirty="0" smtClean="0"/>
              <a:t>kitchen verify</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09524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sz="2200" dirty="0"/>
              <a:t>[2015-09-16T14:18:05+00:00] WARN: No config file found or specified on command line, using command line options.</a:t>
            </a:r>
          </a:p>
          <a:p>
            <a:r>
              <a:rPr lang="en-US" sz="2200" dirty="0"/>
              <a:t>Starting Chef Client, version 12.3.0</a:t>
            </a:r>
          </a:p>
          <a:p>
            <a:r>
              <a:rPr lang="en-US" sz="2200" dirty="0"/>
              <a:t>resolving cookbooks for run list: [</a:t>
            </a:r>
            <a:r>
              <a:rPr lang="en-US" sz="2200" dirty="0" smtClean="0"/>
              <a:t>"</a:t>
            </a:r>
            <a:r>
              <a:rPr lang="en-US" sz="2200" dirty="0" err="1" smtClean="0"/>
              <a:t>iis</a:t>
            </a:r>
            <a:r>
              <a:rPr lang="en-US" sz="2200" dirty="0" smtClean="0"/>
              <a:t>-demo"</a:t>
            </a:r>
            <a:r>
              <a:rPr lang="en-US" sz="2200" dirty="0"/>
              <a:t>]</a:t>
            </a:r>
          </a:p>
          <a:p>
            <a:r>
              <a:rPr lang="en-US" sz="2200" dirty="0"/>
              <a:t>Synchronizing Cookbooks:</a:t>
            </a:r>
          </a:p>
          <a:p>
            <a:r>
              <a:rPr lang="en-US" sz="2200" dirty="0"/>
              <a:t>  - </a:t>
            </a:r>
            <a:r>
              <a:rPr lang="en-US" sz="2200" dirty="0" err="1" smtClean="0"/>
              <a:t>iis</a:t>
            </a:r>
            <a:r>
              <a:rPr lang="en-US" sz="2200" dirty="0" smtClean="0"/>
              <a:t>-demo</a:t>
            </a:r>
            <a:endParaRPr lang="en-US" sz="2200" dirty="0"/>
          </a:p>
          <a:p>
            <a:r>
              <a:rPr lang="en-US" sz="2200" dirty="0"/>
              <a:t>Compiling Cookbooks...</a:t>
            </a:r>
          </a:p>
          <a:p>
            <a:r>
              <a:rPr lang="en-US" sz="2200" dirty="0"/>
              <a:t>[2015-09-16T14:18:09+00:00] WARN: Cloning resource attributes for service[httpd] from prior resource (CHEF-3694)</a:t>
            </a:r>
          </a:p>
          <a:p>
            <a:r>
              <a:rPr lang="en-US" sz="2200" dirty="0"/>
              <a:t>[2015-09-16T14:18:09+00:00] WARN: Previous service[httpd]: /root/.chef/local-mode-cache/cache/cookbooks</a:t>
            </a:r>
            <a:r>
              <a:rPr lang="en-US" sz="2200" dirty="0" smtClean="0"/>
              <a:t>/</a:t>
            </a:r>
            <a:r>
              <a:rPr lang="en-US" sz="2200" dirty="0" err="1" smtClean="0"/>
              <a:t>iis</a:t>
            </a:r>
            <a:r>
              <a:rPr lang="en-US" sz="2200" dirty="0" smtClean="0"/>
              <a:t>-demo/</a:t>
            </a:r>
            <a:r>
              <a:rPr lang="en-US" sz="2200" dirty="0"/>
              <a:t>recipes/server.rb:8:in `</a:t>
            </a:r>
            <a:r>
              <a:rPr lang="en-US" sz="2200" dirty="0" err="1"/>
              <a:t>from_file</a:t>
            </a:r>
            <a:r>
              <a:rPr lang="en-US" sz="2200" dirty="0"/>
              <a:t>'</a:t>
            </a:r>
          </a:p>
          <a:p>
            <a:r>
              <a:rPr lang="en-US" sz="2200" dirty="0"/>
              <a:t>[2015-09-16T14:18:09+00:00] WARN: Current  service[httpd]: /root/.</a:t>
            </a:r>
            <a:r>
              <a:rPr lang="en-US" sz="2200" dirty="0" smtClean="0"/>
              <a:t>chef/local-mode-cache/ ...</a:t>
            </a:r>
            <a:endParaRPr lang="en-US" sz="2200"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sz="3200" dirty="0" smtClean="0"/>
              <a:t>&gt; </a:t>
            </a:r>
            <a:r>
              <a:rPr lang="en-US" sz="3200" dirty="0"/>
              <a:t>cd </a:t>
            </a:r>
            <a:r>
              <a:rPr lang="en-US" sz="3200" dirty="0" smtClean="0"/>
              <a:t>~</a:t>
            </a:r>
          </a:p>
          <a:p>
            <a:r>
              <a:rPr lang="en-US" sz="3200" smtClean="0"/>
              <a:t>&gt; </a:t>
            </a:r>
            <a:r>
              <a:rPr lang="en-US" sz="3200" dirty="0" smtClean="0"/>
              <a:t>chef-client --local-mode -r "recipe[</a:t>
            </a:r>
            <a:r>
              <a:rPr lang="en-US" sz="3200" dirty="0" err="1" smtClean="0"/>
              <a:t>iis</a:t>
            </a:r>
            <a:r>
              <a:rPr lang="en-US" sz="3200" dirty="0" smtClean="0"/>
              <a:t>-demo]"</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7922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t>
            </a:r>
            <a:r>
              <a:rPr lang="en-US" dirty="0" err="1" smtClean="0"/>
              <a:t>iis</a:t>
            </a:r>
            <a:r>
              <a:rPr lang="en-US" dirty="0" smtClean="0"/>
              <a:t>-demo'</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err="1" smtClean="0"/>
              <a:t>iis</a:t>
            </a:r>
            <a:r>
              <a:rPr lang="en-US" dirty="0" smtClean="0"/>
              <a:t>-demo'</a:t>
            </a:r>
            <a:endParaRPr lang="en-US" dirty="0"/>
          </a:p>
          <a:p>
            <a:r>
              <a:rPr lang="en-US" dirty="0" err="1"/>
              <a:t>long_description</a:t>
            </a:r>
            <a:r>
              <a:rPr lang="en-US" dirty="0"/>
              <a:t> 'Installs/Configures </a:t>
            </a:r>
            <a:r>
              <a:rPr lang="en-US" dirty="0" err="1" smtClean="0"/>
              <a:t>iis</a:t>
            </a:r>
            <a:r>
              <a:rPr lang="en-US" dirty="0" smtClean="0"/>
              <a:t>-demo'</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smtClean="0"/>
              <a:t>cookbooks\</a:t>
            </a:r>
            <a:r>
              <a:rPr lang="en-US" sz="3733" dirty="0" err="1" smtClean="0"/>
              <a:t>iis</a:t>
            </a:r>
            <a:r>
              <a:rPr lang="en-US" sz="3733" dirty="0" smtClean="0"/>
              <a:t>-demo\</a:t>
            </a:r>
            <a:r>
              <a:rPr lang="en-US" sz="3733" dirty="0" err="1" smtClean="0"/>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24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err="1" smtClean="0">
                <a:latin typeface="+mj-lt"/>
              </a:rPr>
              <a:t>iis</a:t>
            </a:r>
            <a:r>
              <a:rPr lang="en-US" dirty="0" smtClean="0">
                <a:latin typeface="+mj-lt"/>
              </a:rPr>
              <a:t>-demo</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07359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using a template over defining the content within a recipe? What are the drawbacks?</a:t>
            </a:r>
          </a:p>
          <a:p>
            <a:endParaRPr lang="en-US" dirty="0"/>
          </a:p>
          <a:p>
            <a:r>
              <a:rPr lang="en-US" dirty="0" smtClean="0"/>
              <a:t>What do each of the ERB tags accomplish? </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694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121900" y="582009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11256" y="580936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244748" y="653211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51183" y="65545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6058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145800"/>
          </a:xfrm>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3216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917444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05299" y="3530753"/>
            <a:ext cx="10974132" cy="1475588"/>
          </a:xfrm>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468849" y="5754613"/>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03749" y="578399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15608091" y="645617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268970"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0130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"Root Path: </a:t>
            </a:r>
            <a:r>
              <a:rPr lang="en-US" sz="4267" b="1" dirty="0" smtClean="0">
                <a:latin typeface="Courier New" panose="02070309020205020404" pitchFamily="49" charset="0"/>
                <a:cs typeface="Courier New" panose="02070309020205020404" pitchFamily="49" charset="0"/>
              </a:rPr>
              <a:t>C:\"</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0460" y="5803857"/>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517722"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48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"Root Path: </a:t>
            </a:r>
            <a:r>
              <a:rPr lang="en-US" sz="4267" b="1" dirty="0" smtClean="0">
                <a:latin typeface="Courier New" panose="02070309020205020404" pitchFamily="49" charset="0"/>
                <a:cs typeface="Courier New" panose="02070309020205020404" pitchFamily="49" charset="0"/>
              </a:rPr>
              <a:t>C:\\"</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697845"/>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7689957"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4374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a:t>
            </a:r>
            <a:r>
              <a:rPr lang="en-US" dirty="0"/>
              <a:t>do</a:t>
            </a:r>
          </a:p>
          <a:p>
            <a:r>
              <a:rPr lang="en-US" dirty="0" smtClean="0"/>
              <a:t>  content </a:t>
            </a:r>
            <a:r>
              <a:rPr lang="uk-UA" dirty="0" smtClean="0"/>
              <a:t>'</a:t>
            </a:r>
            <a:r>
              <a:rPr lang="en-US" dirty="0" smtClean="0"/>
              <a:t>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uk-UA" dirty="0" smtClean="0"/>
              <a:t>'</a:t>
            </a:r>
            <a:endParaRPr lang="en-US" dirty="0" smtClean="0"/>
          </a:p>
          <a:p>
            <a:r>
              <a:rPr lang="en-US" dirty="0" smtClean="0"/>
              <a:t>end</a:t>
            </a:r>
          </a:p>
        </p:txBody>
      </p:sp>
      <p:sp>
        <p:nvSpPr>
          <p:cNvPr id="8" name="Content Placeholder 7"/>
          <p:cNvSpPr>
            <a:spLocks noGrp="1"/>
          </p:cNvSpPr>
          <p:nvPr>
            <p:ph sz="quarter" idx="12"/>
          </p:nvPr>
        </p:nvSpPr>
        <p:spPr/>
        <p:txBody>
          <a:bodyPr/>
          <a:lstStyle/>
          <a:p>
            <a:r>
              <a:rPr lang="en-US" sz="3600" b="1" dirty="0">
                <a:latin typeface="Courier New" panose="02070309020205020404" pitchFamily="49" charset="0"/>
                <a:cs typeface="Courier New" panose="02070309020205020404" pitchFamily="49" charset="0"/>
              </a:rPr>
              <a:t>This is the first line of the file.</a:t>
            </a:r>
          </a:p>
          <a:p>
            <a:r>
              <a:rPr lang="en-US" sz="3600" b="1" dirty="0">
                <a:latin typeface="Courier New" panose="02070309020205020404" pitchFamily="49" charset="0"/>
                <a:cs typeface="Courier New" panose="02070309020205020404" pitchFamily="49" charset="0"/>
              </a:rPr>
              <a:t>           This is the second line. If I try and line it up...</a:t>
            </a:r>
          </a:p>
          <a:p>
            <a:endParaRPr lang="en-US" sz="3600" b="1" dirty="0">
              <a:latin typeface="Courier New" panose="02070309020205020404" pitchFamily="49" charset="0"/>
              <a:cs typeface="Courier New" panose="02070309020205020404" pitchFamily="49" charset="0"/>
            </a:endParaRPr>
          </a:p>
          <a:p>
            <a:r>
              <a:rPr lang="en-US" sz="3600" b="1" dirty="0">
                <a:latin typeface="Courier New" panose="02070309020205020404" pitchFamily="49" charset="0"/>
                <a:cs typeface="Courier New" panose="02070309020205020404" pitchFamily="49" charset="0"/>
              </a:rPr>
              <a:t>Don't even think about pasting ASCII ART in here!</a:t>
            </a: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822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16910</TotalTime>
  <Words>4735</Words>
  <Application>Microsoft Macintosh PowerPoint</Application>
  <PresentationFormat>Custom</PresentationFormat>
  <Paragraphs>614</Paragraphs>
  <Slides>51</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Courier New</vt:lpstr>
      <vt:lpstr>Gill Sans MT</vt:lpstr>
      <vt:lpstr>Wingdings</vt:lpstr>
      <vt:lpstr>Arial</vt:lpstr>
      <vt:lpstr>ChefDk3.2Template</vt:lpstr>
      <vt:lpstr>Desired State and Data</vt:lpstr>
      <vt:lpstr>Objectives</vt:lpstr>
      <vt:lpstr>Cleaner Recipes</vt:lpstr>
      <vt:lpstr>Demo: The 'iis-demo' Server Recipe</vt:lpstr>
      <vt:lpstr>Double Quotes Close Double Quotes</vt:lpstr>
      <vt:lpstr>Backslash</vt:lpstr>
      <vt:lpstr>Backslash</vt:lpstr>
      <vt:lpstr>Backslash</vt:lpstr>
      <vt:lpstr>Unexpected Formatting</vt:lpstr>
      <vt:lpstr>Copy Paste</vt:lpstr>
      <vt:lpstr>What We Need</vt:lpstr>
      <vt:lpstr>GE: Cleaner Recipes</vt:lpstr>
      <vt:lpstr>GE: Let's Check the Docs…</vt:lpstr>
      <vt:lpstr>GE: remote_file</vt:lpstr>
      <vt:lpstr>GE: cookbook_file</vt:lpstr>
      <vt:lpstr>Demo: cookbook_file's Source Match Up</vt:lpstr>
      <vt:lpstr>Template</vt:lpstr>
      <vt:lpstr>Demo: Template File's Source Matches Up</vt:lpstr>
      <vt:lpstr>Template</vt:lpstr>
      <vt:lpstr>GE: Cleaner iis-demo Recipe</vt:lpstr>
      <vt:lpstr>What is chef?</vt:lpstr>
      <vt:lpstr>GE: What Can chef Do?</vt:lpstr>
      <vt:lpstr>GE: What Can chef generate Do?</vt:lpstr>
      <vt:lpstr>GE: What Can chef generate template Do?</vt:lpstr>
      <vt:lpstr>GE: Use chef to Generate a Template</vt:lpstr>
      <vt:lpstr>GE: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GE: Move Our Source to the Template</vt:lpstr>
      <vt:lpstr>GE: Replace String Interpolation with ERB</vt:lpstr>
      <vt:lpstr>Cleaner Recipes</vt:lpstr>
      <vt:lpstr>GE: Remove the Existing Content Attribute</vt:lpstr>
      <vt:lpstr>GE: Change the File Resource to a Template</vt:lpstr>
      <vt:lpstr>What to Specify as the Source?</vt:lpstr>
      <vt:lpstr>GE: Viewing the Partial Path to the Template</vt:lpstr>
      <vt:lpstr>GE: Change the File Resource to a Template</vt:lpstr>
      <vt:lpstr>Cleaner Recipes</vt:lpstr>
      <vt:lpstr>Lab: Update the Version</vt:lpstr>
      <vt:lpstr>Lab: Test the Cookbook</vt:lpstr>
      <vt:lpstr>Lab: Change Directories and Apply the Cookbook</vt:lpstr>
      <vt:lpstr>Lab: Update the Cookbook's Patch Number</vt:lpstr>
      <vt:lpstr>Lab: Commit the Changes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Jerry Aldrich</cp:lastModifiedBy>
  <cp:revision>2118</cp:revision>
  <cp:lastPrinted>2015-02-07T23:49:10Z</cp:lastPrinted>
  <dcterms:created xsi:type="dcterms:W3CDTF">2012-09-13T17:36:07Z</dcterms:created>
  <dcterms:modified xsi:type="dcterms:W3CDTF">2016-03-02T05:21:12Z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